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339" r:id="rId5"/>
    <p:sldId id="328" r:id="rId6"/>
    <p:sldId id="343" r:id="rId7"/>
    <p:sldId id="344" r:id="rId8"/>
    <p:sldId id="345" r:id="rId9"/>
    <p:sldId id="346" r:id="rId10"/>
    <p:sldId id="325" r:id="rId11"/>
    <p:sldId id="353" r:id="rId12"/>
    <p:sldId id="268" r:id="rId13"/>
    <p:sldId id="326" r:id="rId14"/>
    <p:sldId id="270" r:id="rId15"/>
    <p:sldId id="271" r:id="rId16"/>
    <p:sldId id="272" r:id="rId17"/>
    <p:sldId id="330" r:id="rId18"/>
    <p:sldId id="294" r:id="rId19"/>
    <p:sldId id="269" r:id="rId20"/>
    <p:sldId id="273" r:id="rId21"/>
    <p:sldId id="275" r:id="rId22"/>
    <p:sldId id="319" r:id="rId23"/>
    <p:sldId id="307" r:id="rId24"/>
    <p:sldId id="308" r:id="rId25"/>
    <p:sldId id="309" r:id="rId26"/>
    <p:sldId id="354" r:id="rId27"/>
    <p:sldId id="355" r:id="rId28"/>
    <p:sldId id="357" r:id="rId29"/>
    <p:sldId id="358" r:id="rId30"/>
    <p:sldId id="359" r:id="rId31"/>
    <p:sldId id="276" r:id="rId32"/>
    <p:sldId id="360" r:id="rId33"/>
    <p:sldId id="279" r:id="rId34"/>
    <p:sldId id="341" r:id="rId35"/>
    <p:sldId id="303" r:id="rId36"/>
    <p:sldId id="361" r:id="rId37"/>
    <p:sldId id="333" r:id="rId38"/>
    <p:sldId id="334" r:id="rId39"/>
    <p:sldId id="335" r:id="rId40"/>
    <p:sldId id="336" r:id="rId41"/>
    <p:sldId id="337" r:id="rId42"/>
    <p:sldId id="338" r:id="rId43"/>
    <p:sldId id="352" r:id="rId44"/>
  </p:sldIdLst>
  <p:sldSz cx="9144000" cy="6858000" type="screen4x3"/>
  <p:notesSz cx="6881813" cy="10002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6DA"/>
    <a:srgbClr val="FCC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811" autoAdjust="0"/>
  </p:normalViewPr>
  <p:slideViewPr>
    <p:cSldViewPr>
      <p:cViewPr varScale="1">
        <p:scale>
          <a:sx n="103" d="100"/>
          <a:sy n="103" d="100"/>
        </p:scale>
        <p:origin x="-1758" y="-102"/>
      </p:cViewPr>
      <p:guideLst>
        <p:guide orient="horz" pos="2160"/>
        <p:guide pos="2880"/>
      </p:guideLst>
    </p:cSldViewPr>
  </p:slideViewPr>
  <p:outlineViewPr>
    <p:cViewPr>
      <p:scale>
        <a:sx n="33" d="100"/>
        <a:sy n="33" d="100"/>
      </p:scale>
      <p:origin x="54" y="4267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48" y="-84"/>
      </p:cViewPr>
      <p:guideLst>
        <p:guide orient="horz" pos="3150"/>
        <p:guide pos="216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6478" tIns="48239" rIns="96478" bIns="48239" rtlCol="0"/>
          <a:lstStyle>
            <a:lvl1pPr algn="l" fontAlgn="auto">
              <a:spcBef>
                <a:spcPts val="0"/>
              </a:spcBef>
              <a:spcAft>
                <a:spcPts val="0"/>
              </a:spcAft>
              <a:defRPr sz="1300">
                <a:latin typeface="+mn-lt"/>
              </a:defRPr>
            </a:lvl1pPr>
          </a:lstStyle>
          <a:p>
            <a:pPr>
              <a:defRPr/>
            </a:pPr>
            <a:endParaRPr lang="en-IE"/>
          </a:p>
        </p:txBody>
      </p:sp>
      <p:sp>
        <p:nvSpPr>
          <p:cNvPr id="3" name="Date Placeholder 2"/>
          <p:cNvSpPr>
            <a:spLocks noGrp="1"/>
          </p:cNvSpPr>
          <p:nvPr>
            <p:ph type="dt" idx="1"/>
          </p:nvPr>
        </p:nvSpPr>
        <p:spPr>
          <a:xfrm>
            <a:off x="3897313" y="0"/>
            <a:ext cx="2982912" cy="500063"/>
          </a:xfrm>
          <a:prstGeom prst="rect">
            <a:avLst/>
          </a:prstGeom>
        </p:spPr>
        <p:txBody>
          <a:bodyPr vert="horz" lIns="96478" tIns="48239" rIns="96478" bIns="48239" rtlCol="0"/>
          <a:lstStyle>
            <a:lvl1pPr algn="r" fontAlgn="auto">
              <a:spcBef>
                <a:spcPts val="0"/>
              </a:spcBef>
              <a:spcAft>
                <a:spcPts val="0"/>
              </a:spcAft>
              <a:defRPr sz="1300" smtClean="0">
                <a:latin typeface="+mn-lt"/>
              </a:defRPr>
            </a:lvl1pPr>
          </a:lstStyle>
          <a:p>
            <a:pPr>
              <a:defRPr/>
            </a:pPr>
            <a:fld id="{EBCCBAD9-05CC-4420-ADBD-4CADBF31B0B4}" type="datetimeFigureOut">
              <a:rPr lang="en-IE"/>
              <a:pPr>
                <a:defRPr/>
              </a:pPr>
              <a:t>11/09/2015</a:t>
            </a:fld>
            <a:endParaRPr lang="en-IE"/>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pPr lvl="0"/>
            <a:endParaRPr lang="en-IE" noProof="0"/>
          </a:p>
        </p:txBody>
      </p:sp>
      <p:sp>
        <p:nvSpPr>
          <p:cNvPr id="5" name="Notes Placeholder 4"/>
          <p:cNvSpPr>
            <a:spLocks noGrp="1"/>
          </p:cNvSpPr>
          <p:nvPr>
            <p:ph type="body" sz="quarter" idx="3"/>
          </p:nvPr>
        </p:nvSpPr>
        <p:spPr>
          <a:xfrm>
            <a:off x="688975" y="4751388"/>
            <a:ext cx="5505450" cy="4500562"/>
          </a:xfrm>
          <a:prstGeom prst="rect">
            <a:avLst/>
          </a:prstGeom>
        </p:spPr>
        <p:txBody>
          <a:bodyPr vert="horz" lIns="96478" tIns="48239" rIns="96478" bIns="4823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9501188"/>
            <a:ext cx="2982913" cy="500062"/>
          </a:xfrm>
          <a:prstGeom prst="rect">
            <a:avLst/>
          </a:prstGeom>
        </p:spPr>
        <p:txBody>
          <a:bodyPr vert="horz" lIns="96478" tIns="48239" rIns="96478" bIns="48239" rtlCol="0" anchor="b"/>
          <a:lstStyle>
            <a:lvl1pPr algn="l" fontAlgn="auto">
              <a:spcBef>
                <a:spcPts val="0"/>
              </a:spcBef>
              <a:spcAft>
                <a:spcPts val="0"/>
              </a:spcAft>
              <a:defRPr sz="1300">
                <a:latin typeface="+mn-lt"/>
              </a:defRPr>
            </a:lvl1pPr>
          </a:lstStyle>
          <a:p>
            <a:pPr>
              <a:defRPr/>
            </a:pPr>
            <a:endParaRPr lang="en-IE"/>
          </a:p>
        </p:txBody>
      </p:sp>
      <p:sp>
        <p:nvSpPr>
          <p:cNvPr id="7" name="Slide Number Placeholder 6"/>
          <p:cNvSpPr>
            <a:spLocks noGrp="1"/>
          </p:cNvSpPr>
          <p:nvPr>
            <p:ph type="sldNum" sz="quarter" idx="5"/>
          </p:nvPr>
        </p:nvSpPr>
        <p:spPr>
          <a:xfrm>
            <a:off x="3897313" y="9501188"/>
            <a:ext cx="2982912" cy="500062"/>
          </a:xfrm>
          <a:prstGeom prst="rect">
            <a:avLst/>
          </a:prstGeom>
        </p:spPr>
        <p:txBody>
          <a:bodyPr vert="horz" lIns="96478" tIns="48239" rIns="96478" bIns="48239" rtlCol="0" anchor="b"/>
          <a:lstStyle>
            <a:lvl1pPr algn="r" fontAlgn="auto">
              <a:spcBef>
                <a:spcPts val="0"/>
              </a:spcBef>
              <a:spcAft>
                <a:spcPts val="0"/>
              </a:spcAft>
              <a:defRPr sz="1300" smtClean="0">
                <a:latin typeface="+mn-lt"/>
              </a:defRPr>
            </a:lvl1pPr>
          </a:lstStyle>
          <a:p>
            <a:pPr>
              <a:defRPr/>
            </a:pPr>
            <a:fld id="{7D07AF2A-6195-41FB-B878-B20AA9655ABF}" type="slidenum">
              <a:rPr lang="en-IE"/>
              <a:pPr>
                <a:defRPr/>
              </a:pPr>
              <a:t>‹#›</a:t>
            </a:fld>
            <a:endParaRPr lang="en-IE"/>
          </a:p>
        </p:txBody>
      </p:sp>
    </p:spTree>
    <p:extLst>
      <p:ext uri="{BB962C8B-B14F-4D97-AF65-F5344CB8AC3E}">
        <p14:creationId xmlns:p14="http://schemas.microsoft.com/office/powerpoint/2010/main" val="3633669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DA12CB-775C-4F70-B0E8-CF02CC578E10}" type="slidenum">
              <a:rPr lang="en-IE"/>
              <a:pPr fontAlgn="base">
                <a:spcBef>
                  <a:spcPct val="0"/>
                </a:spcBef>
                <a:spcAft>
                  <a:spcPct val="0"/>
                </a:spcAft>
              </a:pPr>
              <a:t>1</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Ireland’s agriculture relies heavily on export- 90% of net beef output is exported according to Teagasc while 85% of dairy is exported. Irish farmers will be going into direct competition with US farmers following TTIP ratification</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DF5381-E0AC-46C3-AD52-11B3AC19A599}" type="slidenum">
              <a:rPr lang="en-IE"/>
              <a:pPr fontAlgn="base">
                <a:spcBef>
                  <a:spcPct val="0"/>
                </a:spcBef>
                <a:spcAft>
                  <a:spcPct val="0"/>
                </a:spcAft>
              </a:pPr>
              <a:t>12</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Around 70% of all processed foods sold in US supermarkets contain genetically modified ingredients. By contrast, very little GM food is on sale in European supermarkets, and any food that does contain GM ingredients must be clearly labelled as such.</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849D41-FA01-42A8-A9B0-AFFBF98290AB}" type="slidenum">
              <a:rPr lang="en-IE"/>
              <a:pPr fontAlgn="base">
                <a:spcBef>
                  <a:spcPct val="0"/>
                </a:spcBef>
                <a:spcAft>
                  <a:spcPct val="0"/>
                </a:spcAft>
              </a:pPr>
              <a:t>14</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defTabSz="963613">
              <a:spcBef>
                <a:spcPct val="0"/>
              </a:spcBef>
            </a:pPr>
            <a:r>
              <a:rPr lang="en-US" smtClean="0"/>
              <a:t>– just one example cited in a report for the European Commission on measures that represent an “impediment” to EU-US trade.</a:t>
            </a:r>
          </a:p>
          <a:p>
            <a:pPr defTabSz="963613">
              <a:spcBef>
                <a:spcPct val="0"/>
              </a:spcBef>
            </a:pPr>
            <a:endParaRPr lang="en-US" smtClean="0"/>
          </a:p>
          <a:p>
            <a:pPr defTabSz="963613">
              <a:spcBef>
                <a:spcPct val="0"/>
              </a:spcBef>
            </a:pPr>
            <a:r>
              <a:rPr lang="en-IE" smtClean="0"/>
              <a:t>The United States has not yet ratified Conventions Nos 29, 87, 98, 100, 111 and 138. </a:t>
            </a:r>
          </a:p>
          <a:p>
            <a:pPr defTabSz="963613">
              <a:spcBef>
                <a:spcPct val="0"/>
              </a:spcBef>
            </a:pPr>
            <a:endParaRPr lang="en-IE" smtClean="0"/>
          </a:p>
          <a:p>
            <a:pPr defTabSz="963613">
              <a:spcBef>
                <a:spcPct val="0"/>
              </a:spcBef>
            </a:pPr>
            <a:r>
              <a:rPr lang="en-IE" smtClean="0"/>
              <a:t>98 </a:t>
            </a:r>
            <a:r>
              <a:rPr lang="en-IE" sz="1300" smtClean="0"/>
              <a:t>Workers shall enjoy adequate protection against acts of anti-union discrimination in respect of their employment.</a:t>
            </a:r>
            <a:endParaRPr lang="en-IE" smtClean="0"/>
          </a:p>
          <a:p>
            <a:pPr defTabSz="963613">
              <a:spcBef>
                <a:spcPct val="0"/>
              </a:spcBef>
            </a:pPr>
            <a:r>
              <a:rPr lang="en-IE" smtClean="0"/>
              <a:t>87 Freedom of association</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CDD781-6EC6-4042-8609-C7DF71EA0B10}" type="slidenum">
              <a:rPr lang="en-IE"/>
              <a:pPr fontAlgn="base">
                <a:spcBef>
                  <a:spcPct val="0"/>
                </a:spcBef>
                <a:spcAft>
                  <a:spcPct val="0"/>
                </a:spcAft>
              </a:pPr>
              <a:t>19</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b="1" dirty="0" smtClean="0">
                <a:solidFill>
                  <a:schemeClr val="accent6">
                    <a:lumMod val="20000"/>
                    <a:lumOff val="80000"/>
                  </a:schemeClr>
                </a:solidFill>
                <a:latin typeface="Arial Black" panose="020B0A04020102020204" pitchFamily="34" charset="0"/>
              </a:rPr>
              <a:t>The studies use complex economic models or statistics and arrive at </a:t>
            </a:r>
            <a:r>
              <a:rPr lang="en-US" b="1" u="sng" dirty="0" smtClean="0">
                <a:solidFill>
                  <a:schemeClr val="accent6">
                    <a:lumMod val="20000"/>
                    <a:lumOff val="80000"/>
                  </a:schemeClr>
                </a:solidFill>
                <a:latin typeface="Arial Black" panose="020B0A04020102020204" pitchFamily="34" charset="0"/>
              </a:rPr>
              <a:t>apparently precise and definite results</a:t>
            </a:r>
            <a:r>
              <a:rPr lang="en-US" b="1" dirty="0" smtClean="0">
                <a:solidFill>
                  <a:schemeClr val="accent6">
                    <a:lumMod val="20000"/>
                    <a:lumOff val="80000"/>
                  </a:schemeClr>
                </a:solidFill>
                <a:latin typeface="Arial Black" panose="020B0A04020102020204" pitchFamily="34" charset="0"/>
              </a:rPr>
              <a:t>, even if a more detailed examination of the reports may sometimes indicate strong qualifications. </a:t>
            </a:r>
          </a:p>
          <a:p>
            <a:pPr fontAlgn="auto">
              <a:spcBef>
                <a:spcPts val="0"/>
              </a:spcBef>
              <a:spcAft>
                <a:spcPts val="0"/>
              </a:spcAft>
              <a:defRPr/>
            </a:pPr>
            <a:endParaRPr lang="en-US" b="1" dirty="0" smtClean="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US" b="1" dirty="0" smtClean="0">
                <a:solidFill>
                  <a:schemeClr val="accent6">
                    <a:lumMod val="20000"/>
                    <a:lumOff val="80000"/>
                  </a:schemeClr>
                </a:solidFill>
                <a:latin typeface="Arial Black" panose="020B0A04020102020204" pitchFamily="34" charset="0"/>
              </a:rPr>
              <a:t>The application of such models can appear to give very strong scientific support for policy choices. However, the reliability of claims derived from them depends on the strength of the data, the appropriateness of the theory used and the assumptions or guesses and estimates made along the way.</a:t>
            </a:r>
          </a:p>
          <a:p>
            <a:pPr fontAlgn="auto">
              <a:spcBef>
                <a:spcPts val="0"/>
              </a:spcBef>
              <a:spcAft>
                <a:spcPts val="0"/>
              </a:spcAft>
              <a:defRPr/>
            </a:pPr>
            <a:endParaRPr lang="en-US" b="1" dirty="0" smtClean="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US" b="1" dirty="0" smtClean="0">
                <a:solidFill>
                  <a:schemeClr val="accent6">
                    <a:lumMod val="20000"/>
                    <a:lumOff val="80000"/>
                  </a:schemeClr>
                </a:solidFill>
                <a:latin typeface="Arial Black" panose="020B0A04020102020204" pitchFamily="34" charset="0"/>
              </a:rPr>
              <a:t>There are grounds for doubting the significance of many of the overall benefits most prominently mentioned in public discussion of the TTIP.</a:t>
            </a:r>
            <a:endParaRPr lang="en-IE" b="1" dirty="0" smtClean="0">
              <a:solidFill>
                <a:schemeClr val="accent6">
                  <a:lumMod val="20000"/>
                  <a:lumOff val="80000"/>
                </a:schemeClr>
              </a:solidFill>
              <a:latin typeface="Arial Black" panose="020B0A04020102020204" pitchFamily="34" charset="0"/>
            </a:endParaRPr>
          </a:p>
          <a:p>
            <a:pPr fontAlgn="auto">
              <a:spcBef>
                <a:spcPts val="0"/>
              </a:spcBef>
              <a:spcAft>
                <a:spcPts val="0"/>
              </a:spcAft>
              <a:defRPr/>
            </a:pPr>
            <a:endParaRPr lang="en-IE" dirty="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FC4CD5-EAA7-434A-9A5A-E7A776040816}" type="slidenum">
              <a:rPr lang="en-IE"/>
              <a:pPr fontAlgn="base">
                <a:spcBef>
                  <a:spcPct val="0"/>
                </a:spcBef>
                <a:spcAft>
                  <a:spcPct val="0"/>
                </a:spcAft>
              </a:pPr>
              <a:t>21</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96B155-B738-439C-A576-B607BDF81CE3}" type="slidenum">
              <a:rPr lang="en-IE"/>
              <a:pPr fontAlgn="base">
                <a:spcBef>
                  <a:spcPct val="0"/>
                </a:spcBef>
                <a:spcAft>
                  <a:spcPct val="0"/>
                </a:spcAft>
              </a:pPr>
              <a:t>24</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b="1" smtClean="0">
                <a:latin typeface="Arial Black" pitchFamily="34" charset="0"/>
              </a:rPr>
              <a:t>Depending on the assumptions around the variables, the results of the analysis can vary widely. </a:t>
            </a:r>
          </a:p>
          <a:p>
            <a:pPr>
              <a:spcBef>
                <a:spcPct val="0"/>
              </a:spcBef>
            </a:pPr>
            <a:endParaRPr lang="en-IE"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AE6CC7-4E34-4276-B205-E8BA6C1E2F73}" type="slidenum">
              <a:rPr lang="en-IE"/>
              <a:pPr fontAlgn="base">
                <a:spcBef>
                  <a:spcPct val="0"/>
                </a:spcBef>
                <a:spcAft>
                  <a:spcPct val="0"/>
                </a:spcAft>
              </a:pPr>
              <a:t>25</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IE" smtClean="0"/>
              <a:t>The position of the Irish government. Ireland lost its veto on these matters with the ratification of the Lisbon Treaty. Therefore we need a strong  Irish position to protect Ireland’s interest. Unfortunately the government seem content to sleepwalk us into another bad deal. That Minister Richard Bruton joined 13 of his EU counterparts in signing a letter to Commission President, Jean-Claude Juncker, supporting the inclusion of an Investor State Dispute Settlement (ISDS) mechanism is worrying. That he did so without any recourse to the Irish people is downright scandalous.</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CF9ABC-7C46-4251-8C96-494707854DA8}" type="slidenum">
              <a:rPr lang="en-IE"/>
              <a:pPr fontAlgn="base">
                <a:spcBef>
                  <a:spcPct val="0"/>
                </a:spcBef>
                <a:spcAft>
                  <a:spcPct val="0"/>
                </a:spcAft>
              </a:pPr>
              <a:t>33</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latin typeface="Arial Black" pitchFamily="34" charset="0"/>
              </a:rPr>
              <a:t>Reduction of NTBs would make it easier for US firms to serve the EU market by exports from the US – an express purpose of TTIP. This would tend to reduce employment in US MNCs in Europe. CEPR seems to overstate the total positive effects of FDI.</a:t>
            </a:r>
            <a:endParaRPr lang="en-IE" b="1" smtClean="0">
              <a:latin typeface="Arial Black" pitchFamily="34" charset="0"/>
            </a:endParaRPr>
          </a:p>
          <a:p>
            <a:pPr>
              <a:spcBef>
                <a:spcPct val="0"/>
              </a:spcBef>
            </a:pPr>
            <a:endParaRPr lang="en-IE"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1DF3F-6147-4E3C-8DEE-AD8B0C761CB3}" type="slidenum">
              <a:rPr lang="en-IE"/>
              <a:pPr fontAlgn="base">
                <a:spcBef>
                  <a:spcPct val="0"/>
                </a:spcBef>
                <a:spcAft>
                  <a:spcPct val="0"/>
                </a:spcAft>
              </a:pPr>
              <a:t>37</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4"/>
          <p:cNvGrpSpPr>
            <a:grpSpLocks/>
          </p:cNvGrpSpPr>
          <p:nvPr/>
        </p:nvGrpSpPr>
        <p:grpSpPr bwMode="auto">
          <a:xfrm>
            <a:off x="0" y="-30163"/>
            <a:ext cx="9067800" cy="6889751"/>
            <a:chOff x="0" y="-30477"/>
            <a:chExt cx="9067800" cy="6889273"/>
          </a:xfrm>
        </p:grpSpPr>
        <p:cxnSp>
          <p:nvCxnSpPr>
            <p:cNvPr id="5" name="Straight Connector 109"/>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176"/>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177"/>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80"/>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81"/>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82"/>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3"/>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4"/>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85"/>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6"/>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87"/>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88"/>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89"/>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64"/>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65"/>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68"/>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172"/>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120"/>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144"/>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7"/>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08"/>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09"/>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10"/>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11"/>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12"/>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13"/>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214"/>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15"/>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16"/>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17"/>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18"/>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219"/>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20"/>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221"/>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222"/>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23"/>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224"/>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225"/>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226"/>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227"/>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228"/>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229"/>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23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3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23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23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4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4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24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4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24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24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24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24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4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24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5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25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5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5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25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256"/>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257"/>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258"/>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259"/>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260"/>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261"/>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263"/>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264"/>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265"/>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66"/>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267"/>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269"/>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270"/>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277"/>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282"/>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288"/>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29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293"/>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297"/>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298"/>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301"/>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0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89" name="Group 93"/>
          <p:cNvGrpSpPr>
            <a:grpSpLocks/>
          </p:cNvGrpSpPr>
          <p:nvPr/>
        </p:nvGrpSpPr>
        <p:grpSpPr bwMode="auto">
          <a:xfrm>
            <a:off x="0" y="2057400"/>
            <a:ext cx="4802188" cy="2820988"/>
            <a:chOff x="0" y="2057400"/>
            <a:chExt cx="4801394" cy="2820988"/>
          </a:xfrm>
        </p:grpSpPr>
        <p:cxnSp>
          <p:nvCxnSpPr>
            <p:cNvPr id="90" name="Straight Connector 116"/>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117"/>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119"/>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a:defRPr/>
            </a:lvl1pPr>
          </a:lstStyle>
          <a:p>
            <a:pPr>
              <a:defRPr/>
            </a:pPr>
            <a:fld id="{28D4D1AD-1C62-40A6-A62D-AFA24D490FFC}" type="datetimeFigureOut">
              <a:rPr lang="en-IE"/>
              <a:pPr>
                <a:defRPr/>
              </a:pPr>
              <a:t>11/09/2015</a:t>
            </a:fld>
            <a:endParaRPr lang="en-IE"/>
          </a:p>
        </p:txBody>
      </p:sp>
      <p:sp>
        <p:nvSpPr>
          <p:cNvPr id="94" name="Footer Placeholder 4"/>
          <p:cNvSpPr>
            <a:spLocks noGrp="1"/>
          </p:cNvSpPr>
          <p:nvPr>
            <p:ph type="ftr" sz="quarter" idx="11"/>
          </p:nvPr>
        </p:nvSpPr>
        <p:spPr/>
        <p:txBody>
          <a:bodyPr/>
          <a:lstStyle>
            <a:lvl1pPr>
              <a:defRPr/>
            </a:lvl1pPr>
          </a:lstStyle>
          <a:p>
            <a:pPr>
              <a:defRPr/>
            </a:pPr>
            <a:endParaRPr lang="en-IE"/>
          </a:p>
        </p:txBody>
      </p:sp>
      <p:sp>
        <p:nvSpPr>
          <p:cNvPr id="95" name="Slide Number Placeholder 5"/>
          <p:cNvSpPr>
            <a:spLocks noGrp="1"/>
          </p:cNvSpPr>
          <p:nvPr>
            <p:ph type="sldNum" sz="quarter" idx="12"/>
          </p:nvPr>
        </p:nvSpPr>
        <p:spPr/>
        <p:txBody>
          <a:bodyPr/>
          <a:lstStyle>
            <a:lvl1pPr>
              <a:defRPr/>
            </a:lvl1pPr>
          </a:lstStyle>
          <a:p>
            <a:pPr>
              <a:defRPr/>
            </a:pPr>
            <a:fld id="{7CB0DA70-DD47-44AC-B3D8-05059C7D8A75}"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2848C8-9F86-4532-86E1-A5B4BE5CAC23}" type="datetimeFigureOut">
              <a:rPr lang="en-IE"/>
              <a:pPr>
                <a:defRPr/>
              </a:pPr>
              <a:t>11/09/2015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C8FC8FA8-D935-4D39-B1BD-C31E80637DDE}"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2B0B57-1FCC-4637-8796-6D38B610A00E}" type="datetimeFigureOut">
              <a:rPr lang="en-IE"/>
              <a:pPr>
                <a:defRPr/>
              </a:pPr>
              <a:t>11/09/2015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9B896D6-872D-4A5A-9FB2-D7D91FEE2B59}"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FFD678-0142-475F-92A3-4DB7F7595F7C}" type="datetimeFigureOut">
              <a:rPr lang="en-IE"/>
              <a:pPr>
                <a:defRPr/>
              </a:pPr>
              <a:t>11/09/2015</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089292CF-5DA8-46BD-8A5F-05FA7BF2528B}"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7"/>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9"/>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20"/>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3"/>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6"/>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3"/>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6"/>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3"/>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5"/>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6"/>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8"/>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51"/>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6"/>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7"/>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8"/>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9"/>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60"/>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1"/>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62"/>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3"/>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4"/>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5"/>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6"/>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7"/>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8"/>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9"/>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70"/>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71"/>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72"/>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3"/>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4"/>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5"/>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6"/>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7"/>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8"/>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9"/>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80"/>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81"/>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2"/>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3"/>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4"/>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5"/>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6"/>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7"/>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8"/>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9"/>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93"/>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9" name="Straight Connector 95"/>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96"/>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a:defRPr/>
            </a:lvl1pPr>
          </a:lstStyle>
          <a:p>
            <a:pPr>
              <a:defRPr/>
            </a:pPr>
            <a:fld id="{8876E277-A718-47FB-A020-11CF0A055A52}" type="datetimeFigureOut">
              <a:rPr lang="en-IE"/>
              <a:pPr>
                <a:defRPr/>
              </a:pPr>
              <a:t>11/09/2015</a:t>
            </a:fld>
            <a:endParaRPr lang="en-IE"/>
          </a:p>
        </p:txBody>
      </p:sp>
      <p:sp>
        <p:nvSpPr>
          <p:cNvPr id="92" name="Footer Placeholder 90"/>
          <p:cNvSpPr>
            <a:spLocks noGrp="1"/>
          </p:cNvSpPr>
          <p:nvPr>
            <p:ph type="ftr" sz="quarter" idx="11"/>
          </p:nvPr>
        </p:nvSpPr>
        <p:spPr/>
        <p:txBody>
          <a:bodyPr/>
          <a:lstStyle>
            <a:lvl1pPr>
              <a:defRPr/>
            </a:lvl1pPr>
          </a:lstStyle>
          <a:p>
            <a:pPr>
              <a:defRPr/>
            </a:pPr>
            <a:endParaRPr lang="en-IE"/>
          </a:p>
        </p:txBody>
      </p:sp>
      <p:sp>
        <p:nvSpPr>
          <p:cNvPr id="93" name="Slide Number Placeholder 91"/>
          <p:cNvSpPr>
            <a:spLocks noGrp="1"/>
          </p:cNvSpPr>
          <p:nvPr>
            <p:ph type="sldNum" sz="quarter" idx="12"/>
          </p:nvPr>
        </p:nvSpPr>
        <p:spPr/>
        <p:txBody>
          <a:bodyPr/>
          <a:lstStyle>
            <a:lvl1pPr>
              <a:defRPr/>
            </a:lvl1pPr>
          </a:lstStyle>
          <a:p>
            <a:pPr>
              <a:defRPr/>
            </a:pPr>
            <a:fld id="{6580B44E-EA9E-47F8-8E97-4A9FB3A8D5B3}" type="slidenum">
              <a:rPr lang="en-IE"/>
              <a:pPr>
                <a:defRPr/>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8328D2-3277-4C00-8786-437BD4FE22BB}" type="datetimeFigureOut">
              <a:rPr lang="en-IE"/>
              <a:pPr>
                <a:defRPr/>
              </a:pPr>
              <a:t>11/09/2015</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44BA2BCC-26A7-4013-8327-0C02963A7269}" type="slidenum">
              <a:rPr lang="en-IE"/>
              <a:pPr>
                <a:defRPr/>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A35CD9-E2FE-495C-88E6-84E3BB85A377}" type="datetimeFigureOut">
              <a:rPr lang="en-IE"/>
              <a:pPr>
                <a:defRPr/>
              </a:pPr>
              <a:t>11/09/2015</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F4961587-1745-4585-9F37-6CA595B0F0CC}" type="slidenum">
              <a:rPr lang="en-IE"/>
              <a:pPr>
                <a:defRPr/>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B28997-E00D-4C27-919C-91884131F1A6}" type="datetimeFigureOut">
              <a:rPr lang="en-IE"/>
              <a:pPr>
                <a:defRPr/>
              </a:pPr>
              <a:t>11/09/2015</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1872076C-AD84-43EC-A6B0-8D26EF021927}"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9464B5-E56C-4DB8-8F63-25BEDDA5CCF0}" type="datetimeFigureOut">
              <a:rPr lang="en-IE"/>
              <a:pPr>
                <a:defRPr/>
              </a:pPr>
              <a:t>11/09/2015</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D46EAF08-13E5-4804-BEE1-84CD671FB04F}"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36"/>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8"/>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40"/>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42"/>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1F210DA8-BF7C-4ACD-8F14-9D025D795A47}" type="datetimeFigureOut">
              <a:rPr lang="en-IE"/>
              <a:pPr>
                <a:defRPr/>
              </a:pPr>
              <a:t>11/09/2015</a:t>
            </a:fld>
            <a:endParaRPr lang="en-IE"/>
          </a:p>
        </p:txBody>
      </p:sp>
      <p:sp>
        <p:nvSpPr>
          <p:cNvPr id="10" name="Footer Placeholder 5"/>
          <p:cNvSpPr>
            <a:spLocks noGrp="1"/>
          </p:cNvSpPr>
          <p:nvPr>
            <p:ph type="ftr" sz="quarter" idx="11"/>
          </p:nvPr>
        </p:nvSpPr>
        <p:spPr/>
        <p:txBody>
          <a:bodyPr/>
          <a:lstStyle>
            <a:lvl1pPr>
              <a:defRPr/>
            </a:lvl1pPr>
          </a:lstStyle>
          <a:p>
            <a:pPr>
              <a:defRPr/>
            </a:pPr>
            <a:endParaRPr lang="en-IE"/>
          </a:p>
        </p:txBody>
      </p:sp>
      <p:sp>
        <p:nvSpPr>
          <p:cNvPr id="11" name="Slide Number Placeholder 6"/>
          <p:cNvSpPr>
            <a:spLocks noGrp="1"/>
          </p:cNvSpPr>
          <p:nvPr>
            <p:ph type="sldNum" sz="quarter" idx="12"/>
          </p:nvPr>
        </p:nvSpPr>
        <p:spPr/>
        <p:txBody>
          <a:bodyPr/>
          <a:lstStyle>
            <a:lvl1pPr>
              <a:defRPr/>
            </a:lvl1pPr>
          </a:lstStyle>
          <a:p>
            <a:pPr>
              <a:defRPr/>
            </a:pPr>
            <a:fld id="{A1BB1D6D-CFCC-4400-B4C7-2FCFFE7BBCAF}"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32"/>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6" name="Straight Connector 33"/>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34"/>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59"/>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48ED9517-7166-4581-8097-77CDDF2DCACA}" type="datetimeFigureOut">
              <a:rPr lang="en-IE"/>
              <a:pPr>
                <a:defRPr/>
              </a:pPr>
              <a:t>11/09/2015</a:t>
            </a:fld>
            <a:endParaRPr lang="en-IE"/>
          </a:p>
        </p:txBody>
      </p:sp>
      <p:sp>
        <p:nvSpPr>
          <p:cNvPr id="10" name="Footer Placeholder 5"/>
          <p:cNvSpPr>
            <a:spLocks noGrp="1"/>
          </p:cNvSpPr>
          <p:nvPr>
            <p:ph type="ftr" sz="quarter" idx="11"/>
          </p:nvPr>
        </p:nvSpPr>
        <p:spPr/>
        <p:txBody>
          <a:bodyPr/>
          <a:lstStyle>
            <a:lvl1pPr>
              <a:defRPr/>
            </a:lvl1pPr>
          </a:lstStyle>
          <a:p>
            <a:pPr>
              <a:defRPr/>
            </a:pPr>
            <a:endParaRPr lang="en-IE"/>
          </a:p>
        </p:txBody>
      </p:sp>
      <p:sp>
        <p:nvSpPr>
          <p:cNvPr id="11" name="Slide Number Placeholder 6"/>
          <p:cNvSpPr>
            <a:spLocks noGrp="1"/>
          </p:cNvSpPr>
          <p:nvPr>
            <p:ph type="sldNum" sz="quarter" idx="12"/>
          </p:nvPr>
        </p:nvSpPr>
        <p:spPr/>
        <p:txBody>
          <a:bodyPr/>
          <a:lstStyle>
            <a:lvl1pPr>
              <a:defRPr/>
            </a:lvl1pPr>
          </a:lstStyle>
          <a:p>
            <a:pPr>
              <a:defRPr/>
            </a:pPr>
            <a:fld id="{438CDB27-7E4E-49A7-AA62-E34FE6748EEC}"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defRPr>
            </a:lvl1pPr>
          </a:lstStyle>
          <a:p>
            <a:pPr>
              <a:defRPr/>
            </a:pPr>
            <a:fld id="{27D27F12-DBB6-4D1E-8362-3434FDD29B96}" type="datetimeFigureOut">
              <a:rPr lang="en-IE"/>
              <a:pPr>
                <a:defRPr/>
              </a:pPr>
              <a:t>11/09/2015</a:t>
            </a:fld>
            <a:endParaRPr lang="en-IE"/>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defRPr>
            </a:lvl1pPr>
          </a:lstStyle>
          <a:p>
            <a:pPr>
              <a:defRPr/>
            </a:pPr>
            <a:fld id="{20361F94-EC67-4EB4-AEAF-2579E699EF54}" type="slidenum">
              <a:rPr lang="en-IE"/>
              <a:pPr>
                <a:defRPr/>
              </a:pPr>
              <a:t>‹#›</a:t>
            </a:fld>
            <a:endParaRPr lang="en-IE"/>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74" r:id="rId8"/>
    <p:sldLayoutId id="2147483675" r:id="rId9"/>
    <p:sldLayoutId id="2147483666" r:id="rId10"/>
    <p:sldLayoutId id="2147483665" r:id="rId11"/>
  </p:sldLayoutIdLst>
  <p:txStyles>
    <p:titleStyle>
      <a:lvl1pPr algn="l" rtl="0" fontAlgn="base">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fontAlgn="base">
        <a:spcBef>
          <a:spcPct val="0"/>
        </a:spcBef>
        <a:spcAft>
          <a:spcPct val="0"/>
        </a:spcAft>
        <a:tabLst>
          <a:tab pos="3830638" algn="l"/>
        </a:tabLst>
        <a:defRPr sz="3600" b="1">
          <a:solidFill>
            <a:srgbClr val="FEFEFE"/>
          </a:solidFill>
          <a:latin typeface="Tw Cen MT" pitchFamily="34" charset="0"/>
        </a:defRPr>
      </a:lvl2pPr>
      <a:lvl3pPr algn="l" rtl="0" fontAlgn="base">
        <a:spcBef>
          <a:spcPct val="0"/>
        </a:spcBef>
        <a:spcAft>
          <a:spcPct val="0"/>
        </a:spcAft>
        <a:tabLst>
          <a:tab pos="3830638" algn="l"/>
        </a:tabLst>
        <a:defRPr sz="3600" b="1">
          <a:solidFill>
            <a:srgbClr val="FEFEFE"/>
          </a:solidFill>
          <a:latin typeface="Tw Cen MT" pitchFamily="34" charset="0"/>
        </a:defRPr>
      </a:lvl3pPr>
      <a:lvl4pPr algn="l" rtl="0" fontAlgn="base">
        <a:spcBef>
          <a:spcPct val="0"/>
        </a:spcBef>
        <a:spcAft>
          <a:spcPct val="0"/>
        </a:spcAft>
        <a:tabLst>
          <a:tab pos="3830638" algn="l"/>
        </a:tabLst>
        <a:defRPr sz="3600" b="1">
          <a:solidFill>
            <a:srgbClr val="FEFEFE"/>
          </a:solidFill>
          <a:latin typeface="Tw Cen MT" pitchFamily="34" charset="0"/>
        </a:defRPr>
      </a:lvl4pPr>
      <a:lvl5pPr algn="l" rtl="0" fontAlgn="base">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fontAlgn="base">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fontAlgn="base">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fontAlgn="base">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fontAlgn="base">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hyperlink" Target="mailto:post@people.ie" TargetMode="External"/><Relationship Id="rId2" Type="http://schemas.openxmlformats.org/officeDocument/2006/relationships/hyperlink" Target="http://www.people.ie/"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hyperlink" Target="https://www.facebook.com/AntiAusterityAlliance" TargetMode="External"/><Relationship Id="rId7" Type="http://schemas.openxmlformats.org/officeDocument/2006/relationships/hyperlink" Target="https://www.facebook.com/AATTIP" TargetMode="External"/><Relationship Id="rId2" Type="http://schemas.openxmlformats.org/officeDocument/2006/relationships/hyperlink" Target="https://www.facebook.com/peoplesmovementireland" TargetMode="External"/><Relationship Id="rId1" Type="http://schemas.openxmlformats.org/officeDocument/2006/relationships/slideLayout" Target="../slideLayouts/slideLayout2.xml"/><Relationship Id="rId6" Type="http://schemas.openxmlformats.org/officeDocument/2006/relationships/hyperlink" Target="https://www.facebook.com/groups/1481844492091679/?fref=ts" TargetMode="External"/><Relationship Id="rId5" Type="http://schemas.openxmlformats.org/officeDocument/2006/relationships/hyperlink" Target="https://www.facebook.com/TTIPInformationNetwork" TargetMode="External"/><Relationship Id="rId4" Type="http://schemas.openxmlformats.org/officeDocument/2006/relationships/hyperlink" Target="https://www.facebook.com/UpliftIreland"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92896"/>
            <a:ext cx="4788024" cy="864096"/>
          </a:xfrm>
        </p:spPr>
        <p:txBody>
          <a:bodyPr>
            <a:noAutofit/>
          </a:bodyPr>
          <a:lstStyle/>
          <a:p>
            <a:pPr fontAlgn="auto">
              <a:spcAft>
                <a:spcPts val="0"/>
              </a:spcAft>
              <a:defRPr/>
            </a:pPr>
            <a:r>
              <a:rPr lang="en-IE" sz="5400" dirty="0" smtClean="0"/>
              <a:t/>
            </a:r>
            <a:br>
              <a:rPr lang="en-IE" sz="5400" dirty="0" smtClean="0"/>
            </a:br>
            <a:r>
              <a:rPr lang="en-IE" sz="5400" dirty="0" smtClean="0"/>
              <a:t>TTIP/CETA/TISA</a:t>
            </a:r>
            <a:endParaRPr lang="en-IE" sz="5400" dirty="0"/>
          </a:p>
        </p:txBody>
      </p:sp>
      <p:sp>
        <p:nvSpPr>
          <p:cNvPr id="14338" name="Subtitle 2"/>
          <p:cNvSpPr>
            <a:spLocks noGrp="1"/>
          </p:cNvSpPr>
          <p:nvPr>
            <p:ph type="subTitle" idx="1"/>
          </p:nvPr>
        </p:nvSpPr>
        <p:spPr>
          <a:xfrm>
            <a:off x="0" y="3429000"/>
            <a:ext cx="4743128" cy="1080120"/>
          </a:xfrm>
        </p:spPr>
        <p:txBody>
          <a:bodyPr>
            <a:normAutofit fontScale="92500" lnSpcReduction="10000"/>
          </a:bodyPr>
          <a:lstStyle/>
          <a:p>
            <a:endParaRPr lang="en-IE" sz="3200" b="1" dirty="0" smtClean="0"/>
          </a:p>
          <a:p>
            <a:r>
              <a:rPr lang="en-IE" sz="3200" b="1" dirty="0"/>
              <a:t> </a:t>
            </a:r>
            <a:r>
              <a:rPr lang="en-IE" sz="3200" b="1" dirty="0" smtClean="0"/>
              <a:t>   A Corporate Power Grab</a:t>
            </a:r>
          </a:p>
          <a:p>
            <a:endParaRPr lang="en-IE" sz="3200" b="1" dirty="0" smtClean="0"/>
          </a:p>
          <a:p>
            <a:endParaRPr lang="en-IE" sz="3200" b="1" dirty="0" smtClean="0"/>
          </a:p>
          <a:p>
            <a:endParaRPr lang="en-IE" sz="3200" b="1" dirty="0" smtClean="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277" r="23448" b="38277"/>
          <a:stretch/>
        </p:blipFill>
        <p:spPr bwMode="auto">
          <a:xfrm>
            <a:off x="322892" y="-1030654"/>
            <a:ext cx="3875055" cy="284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57" t="-35033" r="15191" b="46144"/>
          <a:stretch/>
        </p:blipFill>
        <p:spPr bwMode="auto">
          <a:xfrm>
            <a:off x="395536" y="4221088"/>
            <a:ext cx="3875055" cy="2530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658" y="1556792"/>
            <a:ext cx="3876675"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277" r="23448" b="38277"/>
          <a:stretch/>
        </p:blipFill>
        <p:spPr bwMode="auto">
          <a:xfrm>
            <a:off x="5047278" y="-1030654"/>
            <a:ext cx="3875055" cy="284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57" t="-35033" r="15191" b="46144"/>
          <a:stretch/>
        </p:blipFill>
        <p:spPr bwMode="auto">
          <a:xfrm>
            <a:off x="5045658" y="4212734"/>
            <a:ext cx="3875055" cy="2530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IE" dirty="0" smtClean="0">
                <a:solidFill>
                  <a:srgbClr val="FF0000"/>
                </a:solidFill>
                <a:latin typeface="Arial Black" panose="020B0A04020102020204" pitchFamily="34" charset="0"/>
              </a:rPr>
              <a:t>Regulatory </a:t>
            </a:r>
            <a:r>
              <a:rPr lang="en-IE" dirty="0">
                <a:solidFill>
                  <a:srgbClr val="FF0000"/>
                </a:solidFill>
                <a:latin typeface="Arial Black" panose="020B0A04020102020204" pitchFamily="34" charset="0"/>
              </a:rPr>
              <a:t>C</a:t>
            </a:r>
            <a:r>
              <a:rPr lang="en-IE" dirty="0" smtClean="0">
                <a:solidFill>
                  <a:srgbClr val="FF0000"/>
                </a:solidFill>
                <a:latin typeface="Arial Black" panose="020B0A04020102020204" pitchFamily="34" charset="0"/>
              </a:rPr>
              <a:t>ooperation is as BIG a threat as ISDS!!! </a:t>
            </a:r>
            <a:endParaRPr lang="en-IE" dirty="0">
              <a:solidFill>
                <a:srgbClr val="FF0000"/>
              </a:solidFill>
              <a:latin typeface="Arial Black" panose="020B0A04020102020204" pitchFamily="34" charset="0"/>
            </a:endParaRPr>
          </a:p>
        </p:txBody>
      </p:sp>
      <p:sp>
        <p:nvSpPr>
          <p:cNvPr id="3" name="Rectangle 2"/>
          <p:cNvSpPr/>
          <p:nvPr/>
        </p:nvSpPr>
        <p:spPr>
          <a:xfrm>
            <a:off x="755650" y="1557338"/>
            <a:ext cx="7777163" cy="3444875"/>
          </a:xfrm>
          <a:prstGeom prst="rect">
            <a:avLst/>
          </a:prstGeom>
        </p:spPr>
        <p:txBody>
          <a:bodyPr>
            <a:spAutoFit/>
          </a:bodyPr>
          <a:lstStyle/>
          <a:p>
            <a:r>
              <a:rPr lang="en-IE" sz="2000" b="1">
                <a:solidFill>
                  <a:srgbClr val="F1EEE2"/>
                </a:solidFill>
                <a:latin typeface="Arial Black" pitchFamily="34" charset="0"/>
              </a:rPr>
              <a:t>Regulatory co-operation can provide a space and ratcheting mechanism for business groups and regulators to reach results to their liking long after TTIP is agreed, in the long term and with little public scrutiny.</a:t>
            </a:r>
            <a:endParaRPr lang="en-IE" sz="2000">
              <a:solidFill>
                <a:srgbClr val="F1EEE2"/>
              </a:solidFill>
              <a:latin typeface="Arial Black" pitchFamily="34" charset="0"/>
            </a:endParaRPr>
          </a:p>
          <a:p>
            <a:r>
              <a:rPr lang="en-IE" sz="2000">
                <a:solidFill>
                  <a:srgbClr val="F1EEE2"/>
                </a:solidFill>
                <a:latin typeface="Arial Black" pitchFamily="34" charset="0"/>
              </a:rPr>
              <a:t> </a:t>
            </a:r>
          </a:p>
          <a:p>
            <a:r>
              <a:rPr lang="en-IE" sz="2000" b="1">
                <a:solidFill>
                  <a:srgbClr val="F1EEE2"/>
                </a:solidFill>
                <a:latin typeface="Arial Black" pitchFamily="34" charset="0"/>
              </a:rPr>
              <a:t>Business Europe and the US Chamber of Commerce presented the EC with a series of proposals in 2012, which would enable them – in their words – </a:t>
            </a:r>
            <a:r>
              <a:rPr lang="en-IE" sz="2000" b="1">
                <a:solidFill>
                  <a:srgbClr val="FFCE77"/>
                </a:solidFill>
                <a:latin typeface="Arial Black" pitchFamily="34" charset="0"/>
              </a:rPr>
              <a:t>‘to </a:t>
            </a:r>
            <a:r>
              <a:rPr lang="en-US" sz="2000" b="1">
                <a:solidFill>
                  <a:srgbClr val="FFCE77"/>
                </a:solidFill>
                <a:latin typeface="Arial Black" pitchFamily="34" charset="0"/>
              </a:rPr>
              <a:t>put stakeholders at the table with regulators to essentially co-write regulation.’ </a:t>
            </a:r>
            <a:endParaRPr lang="en-IE" sz="2000" b="1">
              <a:solidFill>
                <a:srgbClr val="FFCE77"/>
              </a:solidFill>
              <a:latin typeface="Arial Black" pitchFamily="34" charset="0"/>
            </a:endParaRPr>
          </a:p>
        </p:txBody>
      </p:sp>
      <p:pic>
        <p:nvPicPr>
          <p:cNvPr id="34819" name="Picture 3"/>
          <p:cNvPicPr>
            <a:picLocks noChangeAspect="1"/>
          </p:cNvPicPr>
          <p:nvPr/>
        </p:nvPicPr>
        <p:blipFill>
          <a:blip r:embed="rId2"/>
          <a:srcRect/>
          <a:stretch>
            <a:fillRect/>
          </a:stretch>
        </p:blipFill>
        <p:spPr bwMode="auto">
          <a:xfrm>
            <a:off x="4572000" y="5448664"/>
            <a:ext cx="1088661" cy="1088661"/>
          </a:xfrm>
          <a:prstGeom prst="rect">
            <a:avLst/>
          </a:prstGeom>
          <a:noFill/>
          <a:ln w="9525">
            <a:noFill/>
            <a:miter lim="800000"/>
            <a:headEnd/>
            <a:tailEnd/>
          </a:ln>
        </p:spPr>
      </p:pic>
      <p:pic>
        <p:nvPicPr>
          <p:cNvPr id="34820" name="Picture 4"/>
          <p:cNvPicPr>
            <a:picLocks noChangeAspect="1"/>
          </p:cNvPicPr>
          <p:nvPr/>
        </p:nvPicPr>
        <p:blipFill>
          <a:blip r:embed="rId3"/>
          <a:srcRect/>
          <a:stretch>
            <a:fillRect/>
          </a:stretch>
        </p:blipFill>
        <p:spPr bwMode="auto">
          <a:xfrm>
            <a:off x="1835150" y="5448664"/>
            <a:ext cx="1080666" cy="108066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ctr" fontAlgn="auto">
              <a:spcAft>
                <a:spcPts val="0"/>
              </a:spcAft>
              <a:defRPr/>
            </a:pPr>
            <a:r>
              <a:rPr lang="en-IE" dirty="0" smtClean="0">
                <a:solidFill>
                  <a:schemeClr val="accent4">
                    <a:lumMod val="75000"/>
                  </a:schemeClr>
                </a:solidFill>
              </a:rPr>
              <a:t>TTIPING HIS </a:t>
            </a:r>
            <a:r>
              <a:rPr lang="en-IE" dirty="0" smtClean="0">
                <a:solidFill>
                  <a:schemeClr val="accent4">
                    <a:lumMod val="75000"/>
                  </a:schemeClr>
                </a:solidFill>
              </a:rPr>
              <a:t>CAP!</a:t>
            </a:r>
            <a:endParaRPr lang="en-IE" dirty="0">
              <a:solidFill>
                <a:schemeClr val="accent4">
                  <a:lumMod val="75000"/>
                </a:schemeClr>
              </a:solidFill>
            </a:endParaRPr>
          </a:p>
        </p:txBody>
      </p:sp>
      <p:sp>
        <p:nvSpPr>
          <p:cNvPr id="65538" name="Content Placeholder 2"/>
          <p:cNvSpPr>
            <a:spLocks noGrp="1"/>
          </p:cNvSpPr>
          <p:nvPr>
            <p:ph idx="1"/>
          </p:nvPr>
        </p:nvSpPr>
        <p:spPr/>
        <p:txBody>
          <a:bodyPr/>
          <a:lstStyle/>
          <a:p>
            <a:endParaRPr lang="en-IE" smtClean="0"/>
          </a:p>
          <a:p>
            <a:endParaRPr lang="en-IE" smtClean="0"/>
          </a:p>
          <a:p>
            <a:pPr lvl="3"/>
            <a:endParaRPr lang="en-IE" smtClean="0"/>
          </a:p>
        </p:txBody>
      </p:sp>
      <p:pic>
        <p:nvPicPr>
          <p:cNvPr id="65539" name="Picture 2"/>
          <p:cNvPicPr>
            <a:picLocks noChangeAspect="1" noChangeArrowheads="1"/>
          </p:cNvPicPr>
          <p:nvPr/>
        </p:nvPicPr>
        <p:blipFill>
          <a:blip r:embed="rId2"/>
          <a:srcRect/>
          <a:stretch>
            <a:fillRect/>
          </a:stretch>
        </p:blipFill>
        <p:spPr bwMode="auto">
          <a:xfrm>
            <a:off x="1331913" y="1125538"/>
            <a:ext cx="6667500" cy="3752850"/>
          </a:xfrm>
          <a:prstGeom prst="rect">
            <a:avLst/>
          </a:prstGeom>
          <a:noFill/>
          <a:ln w="9525">
            <a:noFill/>
            <a:miter lim="800000"/>
            <a:headEnd/>
            <a:tailEnd/>
          </a:ln>
        </p:spPr>
      </p:pic>
      <p:sp>
        <p:nvSpPr>
          <p:cNvPr id="4" name="Rectangle 3"/>
          <p:cNvSpPr/>
          <p:nvPr/>
        </p:nvSpPr>
        <p:spPr>
          <a:xfrm>
            <a:off x="1331913" y="5157788"/>
            <a:ext cx="6480175" cy="1322387"/>
          </a:xfrm>
          <a:prstGeom prst="rect">
            <a:avLst/>
          </a:prstGeom>
        </p:spPr>
        <p:txBody>
          <a:bodyPr>
            <a:spAutoFit/>
          </a:bodyPr>
          <a:lstStyle/>
          <a:p>
            <a:pPr fontAlgn="auto">
              <a:spcBef>
                <a:spcPts val="0"/>
              </a:spcBef>
              <a:spcAft>
                <a:spcPts val="0"/>
              </a:spcAft>
              <a:defRPr/>
            </a:pPr>
            <a:r>
              <a:rPr lang="en-IE" sz="1600" dirty="0">
                <a:solidFill>
                  <a:schemeClr val="accent2">
                    <a:lumMod val="40000"/>
                    <a:lumOff val="60000"/>
                  </a:schemeClr>
                </a:solidFill>
                <a:latin typeface="+mn-lt"/>
              </a:rPr>
              <a:t>According to </a:t>
            </a:r>
            <a:r>
              <a:rPr lang="en-IE" sz="1600" i="1" dirty="0">
                <a:solidFill>
                  <a:schemeClr val="accent2">
                    <a:lumMod val="40000"/>
                    <a:lumOff val="60000"/>
                  </a:schemeClr>
                </a:solidFill>
                <a:latin typeface="+mn-lt"/>
              </a:rPr>
              <a:t>Deutsche Welle</a:t>
            </a:r>
            <a:r>
              <a:rPr lang="en-IE" sz="1600" dirty="0">
                <a:solidFill>
                  <a:schemeClr val="accent2">
                    <a:lumMod val="40000"/>
                    <a:lumOff val="60000"/>
                  </a:schemeClr>
                </a:solidFill>
                <a:latin typeface="+mn-lt"/>
              </a:rPr>
              <a:t>, Obama and Kenny used the occasion to pledge support for the US-EU free trade agreement TTIP, with Kenny stating that the next six months would be imperative in deciding if the deal can come to fruition before the president leaves office.</a:t>
            </a:r>
          </a:p>
          <a:p>
            <a:pPr fontAlgn="auto">
              <a:spcBef>
                <a:spcPts val="0"/>
              </a:spcBef>
              <a:spcAft>
                <a:spcPts val="0"/>
              </a:spcAft>
              <a:defRPr/>
            </a:pPr>
            <a:r>
              <a:rPr lang="en-IE" sz="1600" b="1" dirty="0">
                <a:solidFill>
                  <a:srgbClr val="FF0000"/>
                </a:solidFill>
                <a:latin typeface="Arial Black" panose="020B0A04020102020204" pitchFamily="34" charset="0"/>
              </a:rPr>
              <a:t>"We're very big supporters of this," </a:t>
            </a:r>
            <a:r>
              <a:rPr lang="en-IE" sz="1600" dirty="0">
                <a:solidFill>
                  <a:schemeClr val="accent2">
                    <a:lumMod val="40000"/>
                    <a:lumOff val="60000"/>
                  </a:schemeClr>
                </a:solidFill>
                <a:latin typeface="+mn-lt"/>
              </a:rPr>
              <a:t>Kenny told reporters.</a:t>
            </a:r>
          </a:p>
        </p:txBody>
      </p:sp>
    </p:spTree>
    <p:extLst>
      <p:ext uri="{BB962C8B-B14F-4D97-AF65-F5344CB8AC3E}">
        <p14:creationId xmlns:p14="http://schemas.microsoft.com/office/powerpoint/2010/main" val="73089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IE" sz="5400" i="1" dirty="0">
                <a:solidFill>
                  <a:srgbClr val="C00000"/>
                </a:solidFill>
              </a:rPr>
              <a:t>The Precautionary Principle.</a:t>
            </a:r>
          </a:p>
        </p:txBody>
      </p:sp>
      <p:sp>
        <p:nvSpPr>
          <p:cNvPr id="35842" name="Content Placeholder 2"/>
          <p:cNvSpPr>
            <a:spLocks noGrp="1"/>
          </p:cNvSpPr>
          <p:nvPr>
            <p:ph idx="1"/>
          </p:nvPr>
        </p:nvSpPr>
        <p:spPr>
          <a:xfrm>
            <a:off x="457200" y="1916113"/>
            <a:ext cx="8229600" cy="4608512"/>
          </a:xfrm>
        </p:spPr>
        <p:txBody>
          <a:bodyPr/>
          <a:lstStyle/>
          <a:p>
            <a:r>
              <a:rPr lang="en-US" b="1" dirty="0" smtClean="0"/>
              <a:t>The US government has explicitly stated that it will use the TTIP negotiations to target EU regulations that block US food exports. </a:t>
            </a:r>
          </a:p>
          <a:p>
            <a:endParaRPr lang="en-US" b="1" dirty="0"/>
          </a:p>
          <a:p>
            <a:r>
              <a:rPr lang="en-US" b="1" dirty="0" smtClean="0"/>
              <a:t>These regulations rely on the ‘precautionary principle’ to set standards on food safety; a product may be withdrawn from the market if there is a risk that it may pose a danger to human health, </a:t>
            </a:r>
            <a:r>
              <a:rPr lang="en-US" b="1" u="sng" dirty="0" smtClean="0">
                <a:solidFill>
                  <a:srgbClr val="FFFF00"/>
                </a:solidFill>
              </a:rPr>
              <a:t>even if there is insufficient scientific data on which to base a full evaluation of that risk. </a:t>
            </a:r>
            <a:endParaRPr lang="en-IE" b="1" u="sng" dirty="0" smtClean="0">
              <a:solidFill>
                <a:srgbClr val="FFFF00"/>
              </a:solidFill>
            </a:endParaRPr>
          </a:p>
          <a:p>
            <a:endParaRPr lang="en-IE" b="1" i="1" dirty="0" smtClean="0">
              <a:solidFill>
                <a:srgbClr val="FFFF00"/>
              </a:solidFill>
            </a:endParaRPr>
          </a:p>
          <a:p>
            <a:endParaRPr lang="en-IE" b="1" i="1" dirty="0" smtClean="0"/>
          </a:p>
          <a:p>
            <a:endParaRPr lang="en-IE" b="1" dirty="0" smtClean="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ctr" fontAlgn="auto">
              <a:spcAft>
                <a:spcPts val="0"/>
              </a:spcAft>
              <a:defRPr/>
            </a:pPr>
            <a:r>
              <a:rPr lang="en-IE" sz="4400" dirty="0">
                <a:solidFill>
                  <a:srgbClr val="C00000"/>
                </a:solidFill>
                <a:latin typeface="Cambria" panose="02040503050406030204" pitchFamily="18" charset="0"/>
              </a:rPr>
              <a:t>It makes sense!</a:t>
            </a:r>
          </a:p>
        </p:txBody>
      </p:sp>
      <p:pic>
        <p:nvPicPr>
          <p:cNvPr id="37890" name="Content Placeholder 3"/>
          <p:cNvPicPr>
            <a:picLocks noGrp="1" noChangeAspect="1"/>
          </p:cNvPicPr>
          <p:nvPr>
            <p:ph idx="1"/>
          </p:nvPr>
        </p:nvPicPr>
        <p:blipFill>
          <a:blip r:embed="rId2"/>
          <a:srcRect/>
          <a:stretch>
            <a:fillRect/>
          </a:stretch>
        </p:blipFill>
        <p:spPr>
          <a:xfrm>
            <a:off x="2627313" y="1341438"/>
            <a:ext cx="3744912" cy="3303587"/>
          </a:xfrm>
        </p:spPr>
      </p:pic>
      <p:sp>
        <p:nvSpPr>
          <p:cNvPr id="37891" name="Rectangle 2"/>
          <p:cNvSpPr>
            <a:spLocks noChangeArrowheads="1"/>
          </p:cNvSpPr>
          <p:nvPr/>
        </p:nvSpPr>
        <p:spPr bwMode="auto">
          <a:xfrm>
            <a:off x="1763713" y="2828925"/>
            <a:ext cx="5688012" cy="3416300"/>
          </a:xfrm>
          <a:prstGeom prst="rect">
            <a:avLst/>
          </a:prstGeom>
          <a:noFill/>
          <a:ln w="9525">
            <a:noFill/>
            <a:miter lim="800000"/>
            <a:headEnd/>
            <a:tailEnd/>
          </a:ln>
        </p:spPr>
        <p:txBody>
          <a:bodyPr>
            <a:spAutoFit/>
          </a:bodyPr>
          <a:lstStyle/>
          <a:p>
            <a:endParaRPr lang="en-IE">
              <a:latin typeface="Tw Cen MT" pitchFamily="34" charset="0"/>
            </a:endParaRPr>
          </a:p>
          <a:p>
            <a:endParaRPr lang="en-IE">
              <a:latin typeface="Tw Cen MT" pitchFamily="34" charset="0"/>
            </a:endParaRPr>
          </a:p>
          <a:p>
            <a:endParaRPr lang="en-IE">
              <a:latin typeface="Tw Cen MT" pitchFamily="34" charset="0"/>
            </a:endParaRPr>
          </a:p>
          <a:p>
            <a:endParaRPr lang="en-IE">
              <a:latin typeface="Tw Cen MT" pitchFamily="34" charset="0"/>
            </a:endParaRPr>
          </a:p>
          <a:p>
            <a:endParaRPr lang="en-IE">
              <a:latin typeface="Tw Cen MT" pitchFamily="34" charset="0"/>
            </a:endParaRPr>
          </a:p>
          <a:p>
            <a:endParaRPr lang="en-IE">
              <a:latin typeface="Tw Cen MT" pitchFamily="34" charset="0"/>
            </a:endParaRPr>
          </a:p>
          <a:p>
            <a:endParaRPr lang="en-IE">
              <a:latin typeface="Tw Cen MT" pitchFamily="34" charset="0"/>
            </a:endParaRPr>
          </a:p>
          <a:p>
            <a:endParaRPr lang="en-IE">
              <a:latin typeface="Tw Cen MT" pitchFamily="34" charset="0"/>
            </a:endParaRPr>
          </a:p>
          <a:p>
            <a:r>
              <a:rPr lang="en-IE" b="1">
                <a:latin typeface="Cambria" pitchFamily="18" charset="0"/>
              </a:rPr>
              <a:t>Critically, the principle transfers the burden of proof to any company seeking to market a potentially dangerous product: the company is required to prove that it is safe.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IE" sz="5400" i="1" dirty="0">
                <a:solidFill>
                  <a:srgbClr val="C00000"/>
                </a:solidFill>
              </a:rPr>
              <a:t>The Precautionary Principle.</a:t>
            </a:r>
            <a:endParaRPr lang="en-IE" sz="5400" dirty="0">
              <a:solidFill>
                <a:srgbClr val="C00000"/>
              </a:solidFill>
            </a:endParaRPr>
          </a:p>
        </p:txBody>
      </p:sp>
      <p:sp>
        <p:nvSpPr>
          <p:cNvPr id="3" name="Content Placeholder 2"/>
          <p:cNvSpPr>
            <a:spLocks noGrp="1"/>
          </p:cNvSpPr>
          <p:nvPr>
            <p:ph idx="1"/>
          </p:nvPr>
        </p:nvSpPr>
        <p:spPr>
          <a:xfrm>
            <a:off x="457200" y="981075"/>
            <a:ext cx="8229600" cy="5543550"/>
          </a:xfrm>
        </p:spPr>
        <p:txBody>
          <a:bodyPr rtlCol="0">
            <a:normAutofit/>
          </a:bodyPr>
          <a:lstStyle/>
          <a:p>
            <a:pPr marL="0" indent="0" fontAlgn="auto">
              <a:spcAft>
                <a:spcPts val="0"/>
              </a:spcAft>
              <a:buClr>
                <a:schemeClr val="accent1">
                  <a:lumMod val="60000"/>
                  <a:lumOff val="40000"/>
                </a:schemeClr>
              </a:buClr>
              <a:buFont typeface="Arial" pitchFamily="34" charset="0"/>
              <a:buNone/>
              <a:defRPr/>
            </a:pPr>
            <a:endParaRPr lang="en-US" b="1" dirty="0"/>
          </a:p>
          <a:p>
            <a:pPr marL="274320" indent="-274320" fontAlgn="auto">
              <a:spcAft>
                <a:spcPts val="0"/>
              </a:spcAft>
              <a:buClr>
                <a:schemeClr val="accent1">
                  <a:lumMod val="60000"/>
                  <a:lumOff val="40000"/>
                </a:schemeClr>
              </a:buClr>
              <a:buFont typeface="Arial" pitchFamily="34" charset="0"/>
              <a:buChar char="•"/>
              <a:defRPr/>
            </a:pPr>
            <a:r>
              <a:rPr lang="en-US" b="1" dirty="0" smtClean="0"/>
              <a:t>The </a:t>
            </a:r>
            <a:r>
              <a:rPr lang="en-US" b="1" dirty="0"/>
              <a:t>US government does not employ the precautionary principle, and corporate interests have prevailed in setting US food safety standards at levels far lower than in the EU member states. The </a:t>
            </a:r>
            <a:r>
              <a:rPr lang="en-US" b="1" dirty="0">
                <a:solidFill>
                  <a:srgbClr val="FFC000"/>
                </a:solidFill>
              </a:rPr>
              <a:t>‘regulatory convergence’ </a:t>
            </a:r>
            <a:r>
              <a:rPr lang="en-US" b="1" dirty="0"/>
              <a:t>agenda of TTIP </a:t>
            </a:r>
            <a:r>
              <a:rPr lang="en-US" b="1" dirty="0" smtClean="0"/>
              <a:t>would </a:t>
            </a:r>
            <a:r>
              <a:rPr lang="en-US" b="1" dirty="0"/>
              <a:t>bring EU standards closer to those of the USA</a:t>
            </a:r>
            <a:r>
              <a:rPr lang="en-US" b="1" dirty="0" smtClean="0"/>
              <a:t>.</a:t>
            </a:r>
          </a:p>
          <a:p>
            <a:pPr marL="0" indent="92075" defTabSz="249238" fontAlgn="auto">
              <a:spcAft>
                <a:spcPts val="0"/>
              </a:spcAft>
              <a:buClr>
                <a:schemeClr val="accent1">
                  <a:lumMod val="60000"/>
                  <a:lumOff val="40000"/>
                </a:schemeClr>
              </a:buClr>
              <a:buFont typeface="Arial" pitchFamily="34" charset="0"/>
              <a:buNone/>
              <a:tabLst>
                <a:tab pos="0" algn="l"/>
                <a:tab pos="1254125" algn="l"/>
              </a:tabLst>
              <a:defRPr/>
            </a:pPr>
            <a:r>
              <a:rPr lang="en-US" b="1" dirty="0" smtClean="0">
                <a:solidFill>
                  <a:srgbClr val="C00000"/>
                </a:solidFill>
              </a:rPr>
              <a:t>Famous Examples: </a:t>
            </a:r>
            <a:r>
              <a:rPr lang="en-US" sz="1800" b="1" dirty="0" smtClean="0"/>
              <a:t>US </a:t>
            </a:r>
            <a:r>
              <a:rPr lang="en-US" sz="1800" b="1" dirty="0"/>
              <a:t>producers of chicken and turkey regularly treat bird carcasses with chlorine before selling them on to consumers – a process that has been banned in the EU since </a:t>
            </a:r>
            <a:r>
              <a:rPr lang="en-US" sz="1800" b="1" dirty="0" smtClean="0"/>
              <a:t>1997 </a:t>
            </a:r>
            <a:r>
              <a:rPr lang="en-US" sz="1800" b="1" u="sng" dirty="0" smtClean="0"/>
              <a:t>and</a:t>
            </a:r>
            <a:r>
              <a:rPr lang="en-US" sz="1800" b="1" dirty="0" smtClean="0"/>
              <a:t> over </a:t>
            </a:r>
            <a:r>
              <a:rPr lang="en-US" sz="1800" b="1" dirty="0"/>
              <a:t>90% of US beef is produced with the use of bovine growth hormones that have been linked to cancers in humans, and EU restrictions on the import of such beef have been in place since 1988</a:t>
            </a:r>
            <a:r>
              <a:rPr lang="en-US" sz="1800" b="1" dirty="0" smtClean="0"/>
              <a:t>.</a:t>
            </a:r>
          </a:p>
          <a:p>
            <a:pPr marL="0" indent="0" fontAlgn="auto">
              <a:spcAft>
                <a:spcPts val="0"/>
              </a:spcAft>
              <a:buClr>
                <a:schemeClr val="accent1">
                  <a:lumMod val="60000"/>
                  <a:lumOff val="40000"/>
                </a:schemeClr>
              </a:buClr>
              <a:buFont typeface="Arial" pitchFamily="34" charset="0"/>
              <a:buNone/>
              <a:defRPr/>
            </a:pPr>
            <a:r>
              <a:rPr lang="en-US" sz="1800" b="1" dirty="0" smtClean="0"/>
              <a:t> </a:t>
            </a:r>
            <a:endParaRPr lang="en-IE" sz="1800" b="1" dirty="0"/>
          </a:p>
        </p:txBody>
      </p:sp>
      <p:pic>
        <p:nvPicPr>
          <p:cNvPr id="38915" name="Picture 2"/>
          <p:cNvPicPr>
            <a:picLocks noChangeAspect="1" noChangeArrowheads="1"/>
          </p:cNvPicPr>
          <p:nvPr/>
        </p:nvPicPr>
        <p:blipFill>
          <a:blip r:embed="rId3"/>
          <a:srcRect l="58128"/>
          <a:stretch>
            <a:fillRect/>
          </a:stretch>
        </p:blipFill>
        <p:spPr bwMode="auto">
          <a:xfrm>
            <a:off x="3563938" y="5013176"/>
            <a:ext cx="1377162"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IE" sz="5400" dirty="0" smtClean="0">
                <a:solidFill>
                  <a:srgbClr val="C00000"/>
                </a:solidFill>
              </a:rPr>
              <a:t>The Privatisation Agenda!</a:t>
            </a:r>
            <a:endParaRPr lang="en-IE" sz="5400" dirty="0">
              <a:solidFill>
                <a:srgbClr val="C00000"/>
              </a:solidFill>
            </a:endParaRPr>
          </a:p>
        </p:txBody>
      </p:sp>
      <p:sp>
        <p:nvSpPr>
          <p:cNvPr id="3" name="Content Placeholder 2"/>
          <p:cNvSpPr>
            <a:spLocks noGrp="1"/>
          </p:cNvSpPr>
          <p:nvPr>
            <p:ph idx="1"/>
          </p:nvPr>
        </p:nvSpPr>
        <p:spPr>
          <a:xfrm>
            <a:off x="468313" y="1484313"/>
            <a:ext cx="8229600" cy="5473700"/>
          </a:xfr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en-US" sz="2000" b="1" dirty="0"/>
              <a:t>TTIP aims </a:t>
            </a:r>
            <a:r>
              <a:rPr lang="en-US" sz="2000" b="1" dirty="0" smtClean="0"/>
              <a:t>to </a:t>
            </a:r>
            <a:r>
              <a:rPr lang="en-US" sz="2000" b="1" dirty="0"/>
              <a:t>secure the liberalisation of services markets, including the opening of public services such as health, education and water to private firms. </a:t>
            </a:r>
            <a:endParaRPr lang="en-IE" sz="2000" b="1" dirty="0"/>
          </a:p>
          <a:p>
            <a:pPr marL="0" indent="0" fontAlgn="auto">
              <a:spcAft>
                <a:spcPts val="0"/>
              </a:spcAft>
              <a:buClr>
                <a:schemeClr val="accent1">
                  <a:lumMod val="60000"/>
                  <a:lumOff val="40000"/>
                </a:schemeClr>
              </a:buClr>
              <a:buFont typeface="Arial" pitchFamily="34" charset="0"/>
              <a:buNone/>
              <a:defRPr/>
            </a:pPr>
            <a:r>
              <a:rPr lang="en-US" sz="2000" b="1" dirty="0"/>
              <a:t> </a:t>
            </a:r>
            <a:endParaRPr lang="en-IE" sz="2000" b="1" dirty="0"/>
          </a:p>
          <a:p>
            <a:pPr marL="274320" indent="-274320" fontAlgn="auto">
              <a:spcAft>
                <a:spcPts val="0"/>
              </a:spcAft>
              <a:buClr>
                <a:schemeClr val="accent1">
                  <a:lumMod val="60000"/>
                  <a:lumOff val="40000"/>
                </a:schemeClr>
              </a:buClr>
              <a:buFont typeface="Arial" pitchFamily="34" charset="0"/>
              <a:buChar char="•"/>
              <a:defRPr/>
            </a:pPr>
            <a:r>
              <a:rPr lang="en-US" sz="2000" b="1" dirty="0"/>
              <a:t>If TTIP is adopted, it will become effectively impossible for countries to restore public services if they have already been privatised. It will become absolutely </a:t>
            </a:r>
            <a:r>
              <a:rPr lang="en-US" sz="2000" b="1" dirty="0" smtClean="0"/>
              <a:t>impossible, </a:t>
            </a:r>
            <a:r>
              <a:rPr lang="en-US" sz="2000" b="1" dirty="0"/>
              <a:t>if TTIP adopts </a:t>
            </a:r>
            <a:r>
              <a:rPr lang="en-US" sz="2000" b="1" dirty="0">
                <a:solidFill>
                  <a:schemeClr val="accent5">
                    <a:lumMod val="60000"/>
                    <a:lumOff val="40000"/>
                  </a:schemeClr>
                </a:solidFill>
              </a:rPr>
              <a:t>the ‘negative list’ approach whereby all service sectors are surrendered to </a:t>
            </a:r>
            <a:r>
              <a:rPr lang="en-US" sz="2000" b="1" dirty="0" smtClean="0">
                <a:solidFill>
                  <a:schemeClr val="accent5">
                    <a:lumMod val="60000"/>
                    <a:lumOff val="40000"/>
                  </a:schemeClr>
                </a:solidFill>
              </a:rPr>
              <a:t>liberalisation </a:t>
            </a:r>
            <a:r>
              <a:rPr lang="en-US" sz="2000" b="1" dirty="0">
                <a:solidFill>
                  <a:schemeClr val="accent5">
                    <a:lumMod val="60000"/>
                    <a:lumOff val="40000"/>
                  </a:schemeClr>
                </a:solidFill>
              </a:rPr>
              <a:t>unless they are specifically marked </a:t>
            </a:r>
            <a:r>
              <a:rPr lang="en-US" sz="2000" b="1" dirty="0" smtClean="0">
                <a:solidFill>
                  <a:schemeClr val="accent5">
                    <a:lumMod val="60000"/>
                    <a:lumOff val="40000"/>
                  </a:schemeClr>
                </a:solidFill>
              </a:rPr>
              <a:t>out </a:t>
            </a:r>
            <a:r>
              <a:rPr lang="en-US" sz="2000" b="1" dirty="0">
                <a:solidFill>
                  <a:schemeClr val="accent5">
                    <a:lumMod val="60000"/>
                    <a:lumOff val="40000"/>
                  </a:schemeClr>
                </a:solidFill>
              </a:rPr>
              <a:t>as </a:t>
            </a:r>
            <a:r>
              <a:rPr lang="en-US" sz="2000" b="1" dirty="0" smtClean="0">
                <a:solidFill>
                  <a:schemeClr val="accent5">
                    <a:lumMod val="60000"/>
                    <a:lumOff val="40000"/>
                  </a:schemeClr>
                </a:solidFill>
              </a:rPr>
              <a:t>exceptions </a:t>
            </a:r>
            <a:r>
              <a:rPr lang="en-US" sz="2000" b="1" dirty="0"/>
              <a:t>(the ‘list it or lose it’ model). </a:t>
            </a:r>
            <a:endParaRPr lang="en-US" sz="2000" b="1" dirty="0" smtClean="0"/>
          </a:p>
          <a:p>
            <a:pPr marL="274320" indent="-274320" fontAlgn="auto">
              <a:spcAft>
                <a:spcPts val="0"/>
              </a:spcAft>
              <a:buClr>
                <a:schemeClr val="accent1">
                  <a:lumMod val="60000"/>
                  <a:lumOff val="40000"/>
                </a:schemeClr>
              </a:buClr>
              <a:buFont typeface="Arial" pitchFamily="34" charset="0"/>
              <a:buChar char="•"/>
              <a:defRPr/>
            </a:pPr>
            <a:endParaRPr lang="en-IE" sz="2000" b="1" dirty="0"/>
          </a:p>
        </p:txBody>
      </p:sp>
      <p:pic>
        <p:nvPicPr>
          <p:cNvPr id="40963" name="Picture 2"/>
          <p:cNvPicPr>
            <a:picLocks noChangeAspect="1" noChangeArrowheads="1"/>
          </p:cNvPicPr>
          <p:nvPr/>
        </p:nvPicPr>
        <p:blipFill>
          <a:blip r:embed="rId2"/>
          <a:srcRect/>
          <a:stretch>
            <a:fillRect/>
          </a:stretch>
        </p:blipFill>
        <p:spPr bwMode="auto">
          <a:xfrm>
            <a:off x="2771775" y="4797425"/>
            <a:ext cx="2565400" cy="16525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IE" sz="5400" dirty="0">
                <a:solidFill>
                  <a:schemeClr val="accent6">
                    <a:tint val="1000"/>
                  </a:schemeClr>
                </a:solidFill>
              </a:rPr>
              <a:t>The Privatisation Agenda</a:t>
            </a:r>
          </a:p>
        </p:txBody>
      </p:sp>
      <p:sp>
        <p:nvSpPr>
          <p:cNvPr id="3" name="Content Placeholder 2"/>
          <p:cNvSpPr>
            <a:spLocks noGrp="1"/>
          </p:cNvSpPr>
          <p:nvPr>
            <p:ph idx="1"/>
          </p:nvPr>
        </p:nvSpPr>
        <p:spPr>
          <a:xfrm>
            <a:off x="457200" y="1125538"/>
            <a:ext cx="8229600" cy="4032250"/>
          </a:xfr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endParaRPr lang="en-US" dirty="0" smtClean="0"/>
          </a:p>
          <a:p>
            <a:pPr marL="274320" indent="-274320" fontAlgn="auto">
              <a:spcAft>
                <a:spcPts val="0"/>
              </a:spcAft>
              <a:buClr>
                <a:schemeClr val="accent1">
                  <a:lumMod val="60000"/>
                  <a:lumOff val="40000"/>
                </a:schemeClr>
              </a:buClr>
              <a:buFont typeface="Arial" pitchFamily="34" charset="0"/>
              <a:buChar char="•"/>
              <a:defRPr/>
            </a:pPr>
            <a:r>
              <a:rPr lang="en-US" b="1" dirty="0" smtClean="0"/>
              <a:t>This </a:t>
            </a:r>
            <a:r>
              <a:rPr lang="en-US" b="1" dirty="0"/>
              <a:t>would be a dramatic shift away from the ‘positive list’ approach traditionally employed by the </a:t>
            </a:r>
            <a:r>
              <a:rPr lang="en-US" b="1" dirty="0" smtClean="0"/>
              <a:t>EU member states, </a:t>
            </a:r>
            <a:r>
              <a:rPr lang="en-US" b="1" dirty="0"/>
              <a:t>where </a:t>
            </a:r>
            <a:r>
              <a:rPr lang="en-US" b="1" u="sng" dirty="0">
                <a:solidFill>
                  <a:srgbClr val="FFC000"/>
                </a:solidFill>
              </a:rPr>
              <a:t>only those sectors actively put forward for inclusion are opened up to competition</a:t>
            </a:r>
            <a:r>
              <a:rPr lang="en-US" b="1" dirty="0"/>
              <a:t> from foreign firms. </a:t>
            </a:r>
            <a:endParaRPr lang="en-IE" b="1" dirty="0"/>
          </a:p>
          <a:p>
            <a:pPr marL="0" indent="0" fontAlgn="auto">
              <a:spcAft>
                <a:spcPts val="0"/>
              </a:spcAft>
              <a:buClr>
                <a:schemeClr val="accent1">
                  <a:lumMod val="60000"/>
                  <a:lumOff val="40000"/>
                </a:schemeClr>
              </a:buClr>
              <a:buFont typeface="Arial" pitchFamily="34" charset="0"/>
              <a:buNone/>
              <a:defRPr/>
            </a:pPr>
            <a:endParaRPr lang="en-US" sz="1200" b="1" dirty="0" smtClean="0"/>
          </a:p>
          <a:p>
            <a:pPr marL="274320" indent="-274320" fontAlgn="auto">
              <a:spcAft>
                <a:spcPts val="0"/>
              </a:spcAft>
              <a:buClr>
                <a:schemeClr val="accent1">
                  <a:lumMod val="60000"/>
                  <a:lumOff val="40000"/>
                </a:schemeClr>
              </a:buClr>
              <a:buFont typeface="Arial" pitchFamily="34" charset="0"/>
              <a:buChar char="•"/>
              <a:defRPr/>
            </a:pPr>
            <a:r>
              <a:rPr lang="en-US" b="1" dirty="0" smtClean="0"/>
              <a:t>EU </a:t>
            </a:r>
            <a:r>
              <a:rPr lang="en-US" b="1" dirty="0"/>
              <a:t>business groups have joined with their US counterparts in calling for the negative list approach to be used in TTIP in order to maximize the number of service sectors included for liberalisation. </a:t>
            </a:r>
            <a:endParaRPr lang="en-US" b="1" dirty="0" smtClean="0"/>
          </a:p>
          <a:p>
            <a:pPr marL="274320" indent="-274320" fontAlgn="auto">
              <a:spcAft>
                <a:spcPts val="0"/>
              </a:spcAft>
              <a:buClr>
                <a:schemeClr val="accent1">
                  <a:lumMod val="60000"/>
                  <a:lumOff val="40000"/>
                </a:schemeClr>
              </a:buClr>
              <a:buFont typeface="Arial" pitchFamily="34" charset="0"/>
              <a:buChar char="•"/>
              <a:defRPr/>
            </a:pPr>
            <a:endParaRPr lang="en-IE" b="1" dirty="0"/>
          </a:p>
          <a:p>
            <a:pPr marL="274320" indent="-274320" fontAlgn="auto">
              <a:spcAft>
                <a:spcPts val="0"/>
              </a:spcAft>
              <a:buClr>
                <a:schemeClr val="accent1">
                  <a:lumMod val="60000"/>
                  <a:lumOff val="40000"/>
                </a:schemeClr>
              </a:buClr>
              <a:buFont typeface="Arial" pitchFamily="34" charset="0"/>
              <a:buChar char="•"/>
              <a:defRPr/>
            </a:pPr>
            <a:endParaRPr lang="en-IE" dirty="0"/>
          </a:p>
        </p:txBody>
      </p:sp>
      <p:pic>
        <p:nvPicPr>
          <p:cNvPr id="41987" name="Picture 2"/>
          <p:cNvPicPr>
            <a:picLocks noChangeAspect="1" noChangeArrowheads="1"/>
          </p:cNvPicPr>
          <p:nvPr/>
        </p:nvPicPr>
        <p:blipFill>
          <a:blip r:embed="rId2"/>
          <a:srcRect/>
          <a:stretch>
            <a:fillRect/>
          </a:stretch>
        </p:blipFill>
        <p:spPr bwMode="auto">
          <a:xfrm>
            <a:off x="3059113" y="4797425"/>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FF0000"/>
                </a:solidFill>
                <a:latin typeface="Arial Black" panose="020B0A04020102020204" pitchFamily="34" charset="0"/>
              </a:rPr>
              <a:t>Reservations Applicable to Ireland </a:t>
            </a:r>
            <a:r>
              <a:rPr lang="en-US" dirty="0" smtClean="0">
                <a:solidFill>
                  <a:srgbClr val="FF0000"/>
                </a:solidFill>
                <a:latin typeface="Arial Black" panose="020B0A04020102020204" pitchFamily="34" charset="0"/>
              </a:rPr>
              <a:t>CETA </a:t>
            </a:r>
            <a:r>
              <a:rPr lang="en-US" sz="2700" dirty="0" smtClean="0">
                <a:solidFill>
                  <a:srgbClr val="FF0000"/>
                </a:solidFill>
                <a:latin typeface="Arial Black" panose="020B0A04020102020204" pitchFamily="34" charset="0"/>
              </a:rPr>
              <a:t>( EU Annex 2: 4</a:t>
            </a:r>
            <a:r>
              <a:rPr lang="en-US" sz="2700" baseline="30000" dirty="0" smtClean="0">
                <a:solidFill>
                  <a:srgbClr val="FF0000"/>
                </a:solidFill>
                <a:latin typeface="Arial Black" panose="020B0A04020102020204" pitchFamily="34" charset="0"/>
              </a:rPr>
              <a:t>th</a:t>
            </a:r>
            <a:r>
              <a:rPr lang="en-US" sz="2700" dirty="0" smtClean="0">
                <a:solidFill>
                  <a:srgbClr val="FF0000"/>
                </a:solidFill>
                <a:latin typeface="Arial Black" panose="020B0A04020102020204" pitchFamily="34" charset="0"/>
              </a:rPr>
              <a:t> August 2012)</a:t>
            </a:r>
            <a:endParaRPr lang="en-IE" sz="2700" dirty="0">
              <a:solidFill>
                <a:schemeClr val="accent6">
                  <a:tint val="1000"/>
                </a:schemeClr>
              </a:solidFill>
            </a:endParaRPr>
          </a:p>
        </p:txBody>
      </p:sp>
      <p:pic>
        <p:nvPicPr>
          <p:cNvPr id="43010" name="Content Placeholder 3"/>
          <p:cNvPicPr>
            <a:picLocks noGrp="1"/>
          </p:cNvPicPr>
          <p:nvPr>
            <p:ph idx="1"/>
          </p:nvPr>
        </p:nvPicPr>
        <p:blipFill>
          <a:blip r:embed="rId2"/>
          <a:srcRect l="28844" t="7980" r="29926" b="12663"/>
          <a:stretch>
            <a:fillRect/>
          </a:stretch>
        </p:blipFill>
        <p:spPr>
          <a:xfrm>
            <a:off x="534988" y="1412875"/>
            <a:ext cx="4181475" cy="4608513"/>
          </a:xfrm>
        </p:spPr>
      </p:pic>
      <p:pic>
        <p:nvPicPr>
          <p:cNvPr id="43011" name="Picture 4"/>
          <p:cNvPicPr>
            <a:picLocks noChangeAspect="1" noChangeArrowheads="1"/>
          </p:cNvPicPr>
          <p:nvPr/>
        </p:nvPicPr>
        <p:blipFill>
          <a:blip r:embed="rId3"/>
          <a:srcRect l="28845" t="7980" r="30008" b="24336"/>
          <a:stretch>
            <a:fillRect/>
          </a:stretch>
        </p:blipFill>
        <p:spPr bwMode="auto">
          <a:xfrm>
            <a:off x="4716463" y="1412875"/>
            <a:ext cx="3887787" cy="4608513"/>
          </a:xfrm>
          <a:prstGeom prst="rect">
            <a:avLst/>
          </a:prstGeom>
          <a:noFill/>
          <a:ln w="9525">
            <a:noFill/>
            <a:miter lim="800000"/>
            <a:headEnd/>
            <a:tailEnd/>
          </a:ln>
        </p:spPr>
      </p:pic>
      <p:pic>
        <p:nvPicPr>
          <p:cNvPr id="43012" name="Picture 2" descr="http://clipartse.com/stock-clipart/17332/stop-privatisation-clipart.png"/>
          <p:cNvPicPr>
            <a:picLocks noChangeAspect="1" noChangeArrowheads="1"/>
          </p:cNvPicPr>
          <p:nvPr/>
        </p:nvPicPr>
        <p:blipFill>
          <a:blip r:embed="rId4"/>
          <a:srcRect/>
          <a:stretch>
            <a:fillRect/>
          </a:stretch>
        </p:blipFill>
        <p:spPr bwMode="auto">
          <a:xfrm>
            <a:off x="2987675" y="6021388"/>
            <a:ext cx="2716213" cy="538162"/>
          </a:xfrm>
          <a:prstGeom prst="rect">
            <a:avLst/>
          </a:prstGeom>
          <a:noFill/>
          <a:ln w="9525">
            <a:noFill/>
            <a:miter lim="800000"/>
            <a:headEnd/>
            <a:tailEnd/>
          </a:ln>
        </p:spPr>
      </p:pic>
      <p:sp>
        <p:nvSpPr>
          <p:cNvPr id="43013" name="Rectangle 2"/>
          <p:cNvSpPr>
            <a:spLocks noChangeArrowheads="1"/>
          </p:cNvSpPr>
          <p:nvPr/>
        </p:nvSpPr>
        <p:spPr bwMode="auto">
          <a:xfrm>
            <a:off x="4108450" y="3244850"/>
            <a:ext cx="927100" cy="368300"/>
          </a:xfrm>
          <a:prstGeom prst="rect">
            <a:avLst/>
          </a:prstGeom>
          <a:noFill/>
          <a:ln w="9525">
            <a:noFill/>
            <a:miter lim="800000"/>
            <a:headEnd/>
            <a:tailEnd/>
          </a:ln>
        </p:spPr>
        <p:txBody>
          <a:bodyPr wrap="none">
            <a:spAutoFit/>
          </a:bodyPr>
          <a:lstStyle/>
          <a:p>
            <a:r>
              <a:rPr lang="en-IE">
                <a:latin typeface="Tw Cen MT" pitchFamily="34" charset="0"/>
              </a:rPr>
              <a:t>That’s 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1704"/>
          </a:xfrm>
        </p:spPr>
        <p:txBody>
          <a:bodyPr/>
          <a:lstStyle/>
          <a:p>
            <a:pPr algn="ctr" fontAlgn="auto">
              <a:spcAft>
                <a:spcPts val="0"/>
              </a:spcAft>
              <a:defRPr/>
            </a:pPr>
            <a:r>
              <a:rPr lang="en-IE" sz="4800" dirty="0" smtClean="0">
                <a:solidFill>
                  <a:srgbClr val="FF0000"/>
                </a:solidFill>
                <a:latin typeface="Cambria" panose="02040503050406030204" pitchFamily="18" charset="0"/>
              </a:rPr>
              <a:t>.</a:t>
            </a:r>
            <a:endParaRPr lang="en-IE" sz="4800" dirty="0">
              <a:solidFill>
                <a:srgbClr val="FF0000"/>
              </a:solidFill>
              <a:latin typeface="Cambria" panose="02040503050406030204" pitchFamily="18" charset="0"/>
            </a:endParaRPr>
          </a:p>
        </p:txBody>
      </p:sp>
      <p:sp>
        <p:nvSpPr>
          <p:cNvPr id="3" name="Content Placeholder 2"/>
          <p:cNvSpPr>
            <a:spLocks noGrp="1"/>
          </p:cNvSpPr>
          <p:nvPr>
            <p:ph idx="1"/>
          </p:nvPr>
        </p:nvSpPr>
        <p:spPr>
          <a:xfrm>
            <a:off x="755576" y="1628800"/>
            <a:ext cx="7632848" cy="5329213"/>
          </a:xfrm>
        </p:spPr>
        <p:txBody>
          <a:bodyPr>
            <a:normAutofit lnSpcReduction="10000"/>
          </a:bodyPr>
          <a:lstStyle/>
          <a:p>
            <a:pPr>
              <a:lnSpc>
                <a:spcPct val="80000"/>
              </a:lnSpc>
            </a:pPr>
            <a:endParaRPr lang="en-IE" b="1" dirty="0" smtClean="0"/>
          </a:p>
          <a:p>
            <a:pPr>
              <a:lnSpc>
                <a:spcPct val="80000"/>
              </a:lnSpc>
            </a:pPr>
            <a:endParaRPr lang="en-IE" b="1" dirty="0" smtClean="0"/>
          </a:p>
          <a:p>
            <a:pPr>
              <a:lnSpc>
                <a:spcPct val="80000"/>
              </a:lnSpc>
            </a:pPr>
            <a:endParaRPr lang="en-IE" b="1" dirty="0" smtClean="0"/>
          </a:p>
          <a:p>
            <a:pPr>
              <a:lnSpc>
                <a:spcPct val="80000"/>
              </a:lnSpc>
            </a:pPr>
            <a:endParaRPr lang="en-IE" b="1" dirty="0" smtClean="0"/>
          </a:p>
          <a:p>
            <a:pPr marL="0" indent="0" algn="ctr">
              <a:lnSpc>
                <a:spcPct val="80000"/>
              </a:lnSpc>
              <a:buNone/>
            </a:pPr>
            <a:r>
              <a:rPr lang="en-IE" b="1" i="1" dirty="0" smtClean="0">
                <a:solidFill>
                  <a:srgbClr val="FF0000"/>
                </a:solidFill>
                <a:effectLst>
                  <a:outerShdw blurRad="38100" dist="38100" dir="2700000" algn="tl">
                    <a:srgbClr val="000000">
                      <a:alpha val="43137"/>
                    </a:srgbClr>
                  </a:outerShdw>
                </a:effectLst>
              </a:rPr>
              <a:t>    SMASH AND GRAB!</a:t>
            </a:r>
            <a:endParaRPr lang="en-IE" b="1" i="1" dirty="0">
              <a:solidFill>
                <a:srgbClr val="FF0000"/>
              </a:solidFill>
              <a:effectLst>
                <a:outerShdw blurRad="38100" dist="38100" dir="2700000" algn="tl">
                  <a:srgbClr val="000000">
                    <a:alpha val="43137"/>
                  </a:srgbClr>
                </a:outerShdw>
              </a:effectLst>
            </a:endParaRPr>
          </a:p>
          <a:p>
            <a:pPr>
              <a:lnSpc>
                <a:spcPct val="80000"/>
              </a:lnSpc>
            </a:pPr>
            <a:endParaRPr lang="en-IE" b="1" dirty="0" smtClean="0"/>
          </a:p>
          <a:p>
            <a:pPr>
              <a:lnSpc>
                <a:spcPct val="80000"/>
              </a:lnSpc>
            </a:pPr>
            <a:r>
              <a:rPr lang="en-IE" b="1" dirty="0" smtClean="0"/>
              <a:t>If Canadian/US  companies or Canadian/US domiciled subsidiaries successfully bid for contracts in any area without a reservation and a future government decides that it wants to revert to a public system, those companies will be able to sue for huge compensation. </a:t>
            </a:r>
          </a:p>
          <a:p>
            <a:pPr>
              <a:lnSpc>
                <a:spcPct val="80000"/>
              </a:lnSpc>
            </a:pPr>
            <a:endParaRPr lang="en-IE" b="1" dirty="0" smtClean="0"/>
          </a:p>
          <a:p>
            <a:pPr>
              <a:lnSpc>
                <a:spcPct val="80000"/>
              </a:lnSpc>
            </a:pPr>
            <a:r>
              <a:rPr lang="en-IE" b="1" u="sng" dirty="0" smtClean="0">
                <a:solidFill>
                  <a:srgbClr val="FFC000"/>
                </a:solidFill>
              </a:rPr>
              <a:t>There are no provisions on investor’s obligations - only rights!</a:t>
            </a:r>
          </a:p>
          <a:p>
            <a:pPr>
              <a:lnSpc>
                <a:spcPct val="80000"/>
              </a:lnSpc>
            </a:pPr>
            <a:endParaRPr lang="en-IE" b="1" u="sng" dirty="0">
              <a:solidFill>
                <a:srgbClr val="FFC000"/>
              </a:solidFill>
            </a:endParaRPr>
          </a:p>
          <a:p>
            <a:pPr>
              <a:lnSpc>
                <a:spcPct val="80000"/>
              </a:lnSpc>
            </a:pPr>
            <a:endParaRPr lang="en-IE" b="1" u="sng" dirty="0" smtClean="0">
              <a:solidFill>
                <a:srgbClr val="FFC000"/>
              </a:solidFill>
            </a:endParaRPr>
          </a:p>
          <a:p>
            <a:pPr>
              <a:lnSpc>
                <a:spcPct val="80000"/>
              </a:lnSpc>
              <a:buFont typeface="Arial" charset="0"/>
              <a:buNone/>
            </a:pPr>
            <a:r>
              <a:rPr lang="en-IE" b="1" dirty="0" smtClean="0">
                <a:solidFill>
                  <a:srgbClr val="FFC000"/>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88640"/>
            <a:ext cx="259228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52128"/>
          </a:xfrm>
        </p:spPr>
        <p:txBody>
          <a:bodyPr>
            <a:noAutofit/>
          </a:bodyPr>
          <a:lstStyle/>
          <a:p>
            <a:pPr algn="ctr" fontAlgn="auto">
              <a:spcAft>
                <a:spcPts val="0"/>
              </a:spcAft>
              <a:defRPr/>
            </a:pPr>
            <a:r>
              <a:rPr lang="en-IE" sz="5400" dirty="0" smtClean="0">
                <a:solidFill>
                  <a:srgbClr val="FFC000"/>
                </a:solidFill>
              </a:rPr>
              <a:t>Labour Standards</a:t>
            </a:r>
            <a:endParaRPr lang="en-IE" sz="5400" dirty="0">
              <a:solidFill>
                <a:srgbClr val="FFC000"/>
              </a:solidFill>
            </a:endParaRPr>
          </a:p>
        </p:txBody>
      </p:sp>
      <p:sp>
        <p:nvSpPr>
          <p:cNvPr id="3" name="Content Placeholder 2"/>
          <p:cNvSpPr>
            <a:spLocks noGrp="1"/>
          </p:cNvSpPr>
          <p:nvPr>
            <p:ph idx="1"/>
          </p:nvPr>
        </p:nvSpPr>
        <p:spPr>
          <a:xfrm>
            <a:off x="395288" y="1628775"/>
            <a:ext cx="8229600" cy="5040313"/>
          </a:xfrm>
        </p:spPr>
        <p:txBody>
          <a:bodyPr rtlCol="0">
            <a:normAutofit fontScale="92500" lnSpcReduction="20000"/>
          </a:bodyPr>
          <a:lstStyle/>
          <a:p>
            <a:pPr marL="274320" indent="-274320" fontAlgn="auto">
              <a:spcAft>
                <a:spcPts val="0"/>
              </a:spcAft>
              <a:buClr>
                <a:schemeClr val="accent1">
                  <a:lumMod val="60000"/>
                  <a:lumOff val="40000"/>
                </a:schemeClr>
              </a:buClr>
              <a:buFont typeface="Arial" pitchFamily="34" charset="0"/>
              <a:buChar char="•"/>
              <a:defRPr/>
            </a:pPr>
            <a:r>
              <a:rPr lang="en-US" b="1" dirty="0"/>
              <a:t>TTIP would lead to  a  downgrading  of any </a:t>
            </a:r>
            <a:r>
              <a:rPr lang="en-US" b="1" dirty="0" smtClean="0"/>
              <a:t>labour </a:t>
            </a:r>
            <a:r>
              <a:rPr lang="en-US" b="1" dirty="0"/>
              <a:t>standards identified as ‘barriers’ to trade</a:t>
            </a:r>
            <a:r>
              <a:rPr lang="en-US" b="1" dirty="0" smtClean="0"/>
              <a:t>, such </a:t>
            </a:r>
            <a:r>
              <a:rPr lang="en-US" b="1" dirty="0"/>
              <a:t>as collective labour </a:t>
            </a:r>
            <a:r>
              <a:rPr lang="en-US" b="1" dirty="0" smtClean="0"/>
              <a:t>agreements. </a:t>
            </a:r>
          </a:p>
          <a:p>
            <a:pPr marL="274320" indent="-274320" fontAlgn="auto">
              <a:spcAft>
                <a:spcPts val="0"/>
              </a:spcAft>
              <a:buClr>
                <a:schemeClr val="accent1">
                  <a:lumMod val="60000"/>
                  <a:lumOff val="40000"/>
                </a:schemeClr>
              </a:buClr>
              <a:buFont typeface="Arial" pitchFamily="34" charset="0"/>
              <a:buChar char="•"/>
              <a:defRPr/>
            </a:pPr>
            <a:endParaRPr lang="en-US" sz="1700" b="1" dirty="0" smtClean="0"/>
          </a:p>
          <a:p>
            <a:pPr marL="274320" indent="-274320" fontAlgn="auto">
              <a:spcAft>
                <a:spcPts val="0"/>
              </a:spcAft>
              <a:buClr>
                <a:schemeClr val="accent1">
                  <a:lumMod val="60000"/>
                  <a:lumOff val="40000"/>
                </a:schemeClr>
              </a:buClr>
              <a:buFont typeface="Arial" pitchFamily="34" charset="0"/>
              <a:buChar char="•"/>
              <a:defRPr/>
            </a:pPr>
            <a:r>
              <a:rPr lang="en-US" b="1" dirty="0" smtClean="0"/>
              <a:t>The US government has refused </a:t>
            </a:r>
            <a:r>
              <a:rPr lang="en-US" b="1" dirty="0"/>
              <a:t>to ratify ILO Conventions on core labour standards such as collective bargaining, freedom of association and the right to </a:t>
            </a:r>
            <a:r>
              <a:rPr lang="en-US" b="1" dirty="0" smtClean="0"/>
              <a:t>organise</a:t>
            </a:r>
            <a:r>
              <a:rPr lang="en-US" b="1" dirty="0"/>
              <a:t>. </a:t>
            </a:r>
            <a:endParaRPr lang="en-US" b="1" dirty="0" smtClean="0"/>
          </a:p>
          <a:p>
            <a:pPr marL="274320" indent="-274320" fontAlgn="auto">
              <a:spcAft>
                <a:spcPts val="0"/>
              </a:spcAft>
              <a:buClr>
                <a:schemeClr val="accent1">
                  <a:lumMod val="60000"/>
                  <a:lumOff val="40000"/>
                </a:schemeClr>
              </a:buClr>
              <a:buFont typeface="Arial" pitchFamily="34" charset="0"/>
              <a:buChar char="•"/>
              <a:defRPr/>
            </a:pPr>
            <a:endParaRPr lang="en-US" sz="1700" b="1" dirty="0"/>
          </a:p>
          <a:p>
            <a:pPr marL="274320" indent="-274320" fontAlgn="auto">
              <a:spcAft>
                <a:spcPts val="0"/>
              </a:spcAft>
              <a:buClr>
                <a:schemeClr val="accent1">
                  <a:lumMod val="60000"/>
                  <a:lumOff val="40000"/>
                </a:schemeClr>
              </a:buClr>
              <a:buFont typeface="Arial" pitchFamily="34" charset="0"/>
              <a:buChar char="•"/>
              <a:defRPr/>
            </a:pPr>
            <a:r>
              <a:rPr lang="en-US" b="1" dirty="0" smtClean="0"/>
              <a:t>Around </a:t>
            </a:r>
            <a:r>
              <a:rPr lang="en-US" b="1" dirty="0"/>
              <a:t>half of all US states have now adopted anti-trade union legislation under the so-called </a:t>
            </a:r>
            <a:r>
              <a:rPr lang="en-US" b="1" dirty="0">
                <a:solidFill>
                  <a:srgbClr val="FFC000"/>
                </a:solidFill>
              </a:rPr>
              <a:t>‘right to work’ </a:t>
            </a:r>
            <a:r>
              <a:rPr lang="en-US" b="1" dirty="0" smtClean="0"/>
              <a:t>that </a:t>
            </a:r>
            <a:r>
              <a:rPr lang="en-US" b="1" dirty="0"/>
              <a:t>undermines trade union finances and allows businesses to undercut workers’ pay, health insurance and pensions</a:t>
            </a:r>
            <a:r>
              <a:rPr lang="en-US" b="1" dirty="0" smtClean="0"/>
              <a:t>.</a:t>
            </a:r>
          </a:p>
          <a:p>
            <a:pPr marL="274320" indent="-274320" fontAlgn="auto">
              <a:spcAft>
                <a:spcPts val="0"/>
              </a:spcAft>
              <a:buClr>
                <a:schemeClr val="accent1">
                  <a:lumMod val="60000"/>
                  <a:lumOff val="40000"/>
                </a:schemeClr>
              </a:buClr>
              <a:buFont typeface="Arial" pitchFamily="34" charset="0"/>
              <a:buChar char="•"/>
              <a:defRPr/>
            </a:pPr>
            <a:endParaRPr lang="en-IE" b="1" dirty="0"/>
          </a:p>
          <a:p>
            <a:pPr marL="274320" indent="-274320" fontAlgn="auto">
              <a:spcAft>
                <a:spcPts val="0"/>
              </a:spcAft>
              <a:buClr>
                <a:schemeClr val="accent1">
                  <a:lumMod val="60000"/>
                  <a:lumOff val="40000"/>
                </a:schemeClr>
              </a:buClr>
              <a:buFont typeface="Arial" pitchFamily="34" charset="0"/>
              <a:buChar char="•"/>
              <a:defRPr/>
            </a:pPr>
            <a:r>
              <a:rPr lang="en-US" b="1" dirty="0"/>
              <a:t>Business sees TTIP as an opportunity to relocate production to where wages and workers’ rights are lowest, creating its own ‘race to </a:t>
            </a:r>
            <a:r>
              <a:rPr lang="en-US" b="1"/>
              <a:t>the </a:t>
            </a:r>
            <a:r>
              <a:rPr lang="en-US" b="1" smtClean="0"/>
              <a:t>bottom.</a:t>
            </a:r>
            <a:endParaRPr lang="en-IE" b="1" dirty="0"/>
          </a:p>
        </p:txBody>
      </p:sp>
      <p:pic>
        <p:nvPicPr>
          <p:cNvPr id="45059" name="Picture 2"/>
          <p:cNvPicPr>
            <a:picLocks noChangeAspect="1" noChangeArrowheads="1"/>
          </p:cNvPicPr>
          <p:nvPr/>
        </p:nvPicPr>
        <p:blipFill>
          <a:blip r:embed="rId3"/>
          <a:srcRect/>
          <a:stretch>
            <a:fillRect/>
          </a:stretch>
        </p:blipFill>
        <p:spPr bwMode="auto">
          <a:xfrm>
            <a:off x="7164388" y="330205"/>
            <a:ext cx="1397000" cy="930275"/>
          </a:xfrm>
          <a:prstGeom prst="rect">
            <a:avLst/>
          </a:prstGeom>
          <a:noFill/>
          <a:ln w="9525">
            <a:noFill/>
            <a:miter lim="800000"/>
            <a:headEnd/>
            <a:tailEnd/>
          </a:ln>
        </p:spPr>
      </p:pic>
      <p:pic>
        <p:nvPicPr>
          <p:cNvPr id="45060" name="Picture 2"/>
          <p:cNvPicPr>
            <a:picLocks noChangeAspect="1" noChangeArrowheads="1"/>
          </p:cNvPicPr>
          <p:nvPr/>
        </p:nvPicPr>
        <p:blipFill>
          <a:blip r:embed="rId3"/>
          <a:srcRect/>
          <a:stretch>
            <a:fillRect/>
          </a:stretch>
        </p:blipFill>
        <p:spPr bwMode="auto">
          <a:xfrm>
            <a:off x="539750" y="332656"/>
            <a:ext cx="1397000" cy="9302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IE" sz="6600" dirty="0" smtClean="0">
                <a:solidFill>
                  <a:srgbClr val="FF0000"/>
                </a:solidFill>
              </a:rPr>
              <a:t>Is TTIP a </a:t>
            </a:r>
            <a:r>
              <a:rPr lang="en-IE" sz="6600" dirty="0">
                <a:solidFill>
                  <a:srgbClr val="FF0000"/>
                </a:solidFill>
              </a:rPr>
              <a:t>T</a:t>
            </a:r>
            <a:r>
              <a:rPr lang="en-IE" sz="6600" dirty="0" smtClean="0">
                <a:solidFill>
                  <a:srgbClr val="FF0000"/>
                </a:solidFill>
              </a:rPr>
              <a:t>rade Deal?</a:t>
            </a:r>
            <a:endParaRPr lang="en-IE" sz="6600" dirty="0">
              <a:solidFill>
                <a:srgbClr val="FF0000"/>
              </a:solidFill>
            </a:endParaRPr>
          </a:p>
        </p:txBody>
      </p:sp>
      <p:sp>
        <p:nvSpPr>
          <p:cNvPr id="3" name="Content Placeholder 2"/>
          <p:cNvSpPr>
            <a:spLocks noGrp="1"/>
          </p:cNvSpPr>
          <p:nvPr>
            <p:ph idx="1"/>
          </p:nvPr>
        </p:nvSpPr>
        <p:spPr>
          <a:xfrm>
            <a:off x="611188" y="260648"/>
            <a:ext cx="8281987" cy="6408440"/>
          </a:xfrm>
        </p:spPr>
        <p:txBody>
          <a:bodyPr>
            <a:noAutofit/>
          </a:bodyPr>
          <a:lstStyle/>
          <a:p>
            <a:pPr marL="0" indent="0">
              <a:buFont typeface="Arial" charset="0"/>
              <a:buNone/>
            </a:pPr>
            <a:endParaRPr lang="en-US" sz="1100" dirty="0" smtClean="0"/>
          </a:p>
          <a:p>
            <a:pPr marL="0" indent="0"/>
            <a:endParaRPr lang="en-US" b="1" dirty="0" smtClean="0"/>
          </a:p>
          <a:p>
            <a:pPr marL="0" indent="0"/>
            <a:endParaRPr lang="en-US" b="1" dirty="0" smtClean="0"/>
          </a:p>
          <a:p>
            <a:pPr marL="0" indent="0"/>
            <a:r>
              <a:rPr lang="en-US" b="1" dirty="0" smtClean="0"/>
              <a:t>The main goal of TTIP is to remove </a:t>
            </a:r>
            <a:r>
              <a:rPr lang="en-US" b="1" i="1" dirty="0" smtClean="0"/>
              <a:t>regulatory ‘barriers’ </a:t>
            </a:r>
            <a:r>
              <a:rPr lang="en-US" b="1" dirty="0" smtClean="0"/>
              <a:t>which restrict the potential profits to be made by transnational corporations on both sides of the Atlantic. These ‘barriers’ are in reality some of our most prized social standards</a:t>
            </a:r>
          </a:p>
          <a:p>
            <a:pPr marL="0" indent="0"/>
            <a:endParaRPr lang="en-US" b="1" dirty="0" smtClean="0"/>
          </a:p>
          <a:p>
            <a:pPr marL="0" indent="0"/>
            <a:r>
              <a:rPr lang="en-US" b="1" dirty="0" smtClean="0"/>
              <a:t>TTIP also seeks to create new markets by opening up public services and government procurement contracts to competition from transnational corporations,  threatening to introduce a further wave of privatisations in key sectors, such as health and education. </a:t>
            </a:r>
          </a:p>
          <a:p>
            <a:pPr marL="0" indent="0">
              <a:buFont typeface="Arial" charset="0"/>
              <a:buNone/>
            </a:pPr>
            <a:r>
              <a:rPr lang="en-IE" sz="1200" b="1" dirty="0" smtClean="0"/>
              <a:t>	</a:t>
            </a:r>
            <a:endParaRPr lang="en-US" sz="1200" b="1" dirty="0" smtClean="0"/>
          </a:p>
          <a:p>
            <a:pPr marL="0" indent="0"/>
            <a:endParaRPr lang="en-IE" sz="2800" b="1" dirty="0" smtClean="0"/>
          </a:p>
        </p:txBody>
      </p:sp>
      <p:pic>
        <p:nvPicPr>
          <p:cNvPr id="4" name="Picture 3" descr="http://ec.europa.eu/ireland/images/ttip-tariffs-eu-us-trade.jpg"/>
          <p:cNvPicPr/>
          <p:nvPr/>
        </p:nvPicPr>
        <p:blipFill rotWithShape="1">
          <a:blip r:embed="rId2">
            <a:extLst>
              <a:ext uri="{28A0092B-C50C-407E-A947-70E740481C1C}">
                <a14:useLocalDpi xmlns:a14="http://schemas.microsoft.com/office/drawing/2010/main" val="0"/>
              </a:ext>
            </a:extLst>
          </a:blip>
          <a:srcRect l="19434" t="8240" r="31395" b="14361"/>
          <a:stretch/>
        </p:blipFill>
        <p:spPr bwMode="auto">
          <a:xfrm>
            <a:off x="3180773" y="4869160"/>
            <a:ext cx="2399339" cy="1784995"/>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IE" sz="6600" dirty="0" smtClean="0">
                <a:solidFill>
                  <a:srgbClr val="C00000"/>
                </a:solidFill>
              </a:rPr>
              <a:t>What about Jobs?</a:t>
            </a:r>
            <a:endParaRPr lang="en-IE" sz="6600" dirty="0">
              <a:solidFill>
                <a:srgbClr val="C00000"/>
              </a:solidFill>
            </a:endParaRPr>
          </a:p>
        </p:txBody>
      </p:sp>
      <p:sp>
        <p:nvSpPr>
          <p:cNvPr id="3" name="Content Placeholder 2"/>
          <p:cNvSpPr>
            <a:spLocks noGrp="1"/>
          </p:cNvSpPr>
          <p:nvPr>
            <p:ph idx="1"/>
          </p:nvPr>
        </p:nvSpPr>
        <p:spPr>
          <a:xfrm>
            <a:off x="468313" y="1412874"/>
            <a:ext cx="8229600" cy="5256485"/>
          </a:xfrm>
        </p:spPr>
        <p:txBody>
          <a:bodyPr rtlCol="0">
            <a:normAutofit fontScale="92500" lnSpcReduction="10000"/>
          </a:bodyPr>
          <a:lstStyle/>
          <a:p>
            <a:pPr marL="0" indent="0" fontAlgn="auto">
              <a:spcAft>
                <a:spcPts val="0"/>
              </a:spcAft>
              <a:buClr>
                <a:schemeClr val="accent1">
                  <a:lumMod val="60000"/>
                  <a:lumOff val="40000"/>
                </a:schemeClr>
              </a:buClr>
              <a:buFont typeface="Arial" pitchFamily="34" charset="0"/>
              <a:buNone/>
              <a:defRPr/>
            </a:pPr>
            <a:r>
              <a:rPr lang="en-IE" b="1" dirty="0" smtClean="0"/>
              <a:t>In </a:t>
            </a:r>
            <a:r>
              <a:rPr lang="en-IE" b="1" dirty="0"/>
              <a:t>November 2014 Minister Bruton </a:t>
            </a:r>
            <a:r>
              <a:rPr lang="en-IE" b="1" dirty="0" smtClean="0"/>
              <a:t>said TTIP:</a:t>
            </a:r>
            <a:r>
              <a:rPr lang="en-IE" b="1" dirty="0"/>
              <a:t> </a:t>
            </a:r>
            <a:r>
              <a:rPr lang="en-IE" b="1" dirty="0" smtClean="0"/>
              <a:t>“ …would </a:t>
            </a:r>
            <a:r>
              <a:rPr lang="en-IE" b="1" dirty="0"/>
              <a:t>add 0.5% to EU GDP and create 400,000 extra </a:t>
            </a:r>
            <a:r>
              <a:rPr lang="en-IE" b="1" dirty="0" smtClean="0"/>
              <a:t>jobs.”</a:t>
            </a:r>
            <a:r>
              <a:rPr lang="en-GB" b="1" dirty="0"/>
              <a:t> </a:t>
            </a:r>
            <a:endParaRPr lang="en-IE" b="1" dirty="0"/>
          </a:p>
          <a:p>
            <a:pPr marL="274320" indent="-274320" fontAlgn="auto">
              <a:spcAft>
                <a:spcPts val="0"/>
              </a:spcAft>
              <a:buClr>
                <a:schemeClr val="accent1">
                  <a:lumMod val="60000"/>
                  <a:lumOff val="40000"/>
                </a:schemeClr>
              </a:buClr>
              <a:buFont typeface="Arial" pitchFamily="34" charset="0"/>
              <a:buChar char="•"/>
              <a:defRPr/>
            </a:pPr>
            <a:endParaRPr lang="en-GB" b="1" dirty="0" smtClean="0"/>
          </a:p>
          <a:p>
            <a:pPr marL="0" indent="0" fontAlgn="auto">
              <a:spcAft>
                <a:spcPts val="0"/>
              </a:spcAft>
              <a:buClr>
                <a:schemeClr val="accent1">
                  <a:lumMod val="60000"/>
                  <a:lumOff val="40000"/>
                </a:schemeClr>
              </a:buClr>
              <a:buFont typeface="Arial" pitchFamily="34" charset="0"/>
              <a:buNone/>
              <a:defRPr/>
            </a:pPr>
            <a:endParaRPr lang="en-US" sz="1700" b="1" dirty="0" smtClean="0"/>
          </a:p>
          <a:p>
            <a:pPr marL="274320" indent="-274320" fontAlgn="auto">
              <a:spcAft>
                <a:spcPts val="0"/>
              </a:spcAft>
              <a:buClr>
                <a:schemeClr val="accent1">
                  <a:lumMod val="60000"/>
                  <a:lumOff val="40000"/>
                </a:schemeClr>
              </a:buClr>
              <a:buFont typeface="Arial" pitchFamily="34" charset="0"/>
              <a:buChar char="•"/>
              <a:defRPr/>
            </a:pPr>
            <a:endParaRPr lang="en-US" sz="1700" b="1" dirty="0" smtClean="0"/>
          </a:p>
          <a:p>
            <a:pPr marL="274320" indent="-274320" fontAlgn="auto">
              <a:spcAft>
                <a:spcPts val="0"/>
              </a:spcAft>
              <a:buClr>
                <a:schemeClr val="accent1">
                  <a:lumMod val="60000"/>
                  <a:lumOff val="40000"/>
                </a:schemeClr>
              </a:buClr>
              <a:buFont typeface="Arial" pitchFamily="34" charset="0"/>
              <a:buChar char="•"/>
              <a:defRPr/>
            </a:pPr>
            <a:endParaRPr lang="en-US" sz="1700" b="1" dirty="0"/>
          </a:p>
          <a:p>
            <a:pPr marL="274320" indent="-274320" fontAlgn="auto">
              <a:spcAft>
                <a:spcPts val="0"/>
              </a:spcAft>
              <a:buClr>
                <a:schemeClr val="accent1">
                  <a:lumMod val="60000"/>
                  <a:lumOff val="40000"/>
                </a:schemeClr>
              </a:buClr>
              <a:buFont typeface="Arial" pitchFamily="34" charset="0"/>
              <a:buChar char="•"/>
              <a:defRPr/>
            </a:pPr>
            <a:endParaRPr lang="en-US" sz="1700" b="1" dirty="0" smtClean="0"/>
          </a:p>
          <a:p>
            <a:pPr marL="274320" indent="-274320" fontAlgn="auto">
              <a:spcAft>
                <a:spcPts val="0"/>
              </a:spcAft>
              <a:buClr>
                <a:schemeClr val="accent1">
                  <a:lumMod val="60000"/>
                  <a:lumOff val="40000"/>
                </a:schemeClr>
              </a:buClr>
              <a:buFont typeface="Arial" pitchFamily="34" charset="0"/>
              <a:buChar char="•"/>
              <a:defRPr/>
            </a:pPr>
            <a:endParaRPr lang="en-US" sz="1700" b="1" dirty="0" smtClean="0"/>
          </a:p>
          <a:p>
            <a:pPr marL="274320" indent="-274320" fontAlgn="auto">
              <a:spcAft>
                <a:spcPts val="0"/>
              </a:spcAft>
              <a:buClr>
                <a:schemeClr val="accent1">
                  <a:lumMod val="60000"/>
                  <a:lumOff val="40000"/>
                </a:schemeClr>
              </a:buClr>
              <a:buFont typeface="Arial" pitchFamily="34" charset="0"/>
              <a:buChar char="•"/>
              <a:defRPr/>
            </a:pPr>
            <a:endParaRPr lang="en-US" sz="1700" b="1" dirty="0" smtClean="0"/>
          </a:p>
          <a:p>
            <a:pPr marL="274320" indent="-274320" fontAlgn="auto">
              <a:spcAft>
                <a:spcPts val="0"/>
              </a:spcAft>
              <a:buClr>
                <a:schemeClr val="accent1">
                  <a:lumMod val="60000"/>
                  <a:lumOff val="40000"/>
                </a:schemeClr>
              </a:buClr>
              <a:buFont typeface="Arial" pitchFamily="34" charset="0"/>
              <a:buChar char="•"/>
              <a:defRPr/>
            </a:pPr>
            <a:endParaRPr lang="en-US" sz="1700" b="1" dirty="0" smtClean="0"/>
          </a:p>
          <a:p>
            <a:pPr marL="274320" indent="-274320" fontAlgn="auto">
              <a:spcAft>
                <a:spcPts val="0"/>
              </a:spcAft>
              <a:buClr>
                <a:schemeClr val="accent1">
                  <a:lumMod val="60000"/>
                  <a:lumOff val="40000"/>
                </a:schemeClr>
              </a:buClr>
              <a:buFont typeface="Arial" pitchFamily="34" charset="0"/>
              <a:buChar char="•"/>
              <a:defRPr/>
            </a:pPr>
            <a:endParaRPr lang="en-US" sz="1700" b="1" dirty="0"/>
          </a:p>
          <a:p>
            <a:pPr marL="274320" indent="-274320" fontAlgn="auto">
              <a:spcAft>
                <a:spcPts val="0"/>
              </a:spcAft>
              <a:buClr>
                <a:schemeClr val="accent1">
                  <a:lumMod val="60000"/>
                  <a:lumOff val="40000"/>
                </a:schemeClr>
              </a:buClr>
              <a:buFont typeface="Arial" pitchFamily="34" charset="0"/>
              <a:buChar char="•"/>
              <a:defRPr/>
            </a:pPr>
            <a:r>
              <a:rPr lang="en-US" sz="1700" b="1" dirty="0" smtClean="0"/>
              <a:t>This figure is based on the IFO study which the </a:t>
            </a:r>
            <a:r>
              <a:rPr lang="en-US" sz="1700" b="1" dirty="0"/>
              <a:t>European Commission itself </a:t>
            </a:r>
            <a:r>
              <a:rPr lang="en-US" sz="1700" b="1" dirty="0" smtClean="0"/>
              <a:t>said are </a:t>
            </a:r>
            <a:r>
              <a:rPr lang="en-US" sz="1700" b="1" dirty="0"/>
              <a:t>unrealistically high</a:t>
            </a:r>
            <a:endParaRPr lang="en-GB" sz="1700" b="1" dirty="0" smtClean="0"/>
          </a:p>
          <a:p>
            <a:pPr marL="274320" indent="-274320" fontAlgn="auto">
              <a:spcAft>
                <a:spcPts val="0"/>
              </a:spcAft>
              <a:buClr>
                <a:schemeClr val="accent1">
                  <a:lumMod val="60000"/>
                  <a:lumOff val="40000"/>
                </a:schemeClr>
              </a:buClr>
              <a:buFont typeface="Arial" pitchFamily="34" charset="0"/>
              <a:buChar char="•"/>
              <a:defRPr/>
            </a:pPr>
            <a:r>
              <a:rPr lang="en-US" sz="900" dirty="0"/>
              <a:t>European Commission, ‘TTIP: The Economic Analysis Explained’, September 2013. </a:t>
            </a:r>
            <a:endParaRPr lang="en-GB" b="1" dirty="0" smtClean="0"/>
          </a:p>
          <a:p>
            <a:pPr marL="274320" indent="-274320" fontAlgn="auto">
              <a:spcAft>
                <a:spcPts val="0"/>
              </a:spcAft>
              <a:buClr>
                <a:schemeClr val="accent1">
                  <a:lumMod val="60000"/>
                  <a:lumOff val="40000"/>
                </a:schemeClr>
              </a:buClr>
              <a:buFont typeface="Arial" pitchFamily="34" charset="0"/>
              <a:buChar char="•"/>
              <a:defRPr/>
            </a:pPr>
            <a:endParaRPr lang="en-GB" b="1" dirty="0"/>
          </a:p>
          <a:p>
            <a:pPr marL="0" indent="0" fontAlgn="auto">
              <a:spcAft>
                <a:spcPts val="0"/>
              </a:spcAft>
              <a:buClr>
                <a:schemeClr val="accent1">
                  <a:lumMod val="60000"/>
                  <a:lumOff val="40000"/>
                </a:schemeClr>
              </a:buClr>
              <a:buFont typeface="Arial" pitchFamily="34" charset="0"/>
              <a:buNone/>
              <a:defRPr/>
            </a:pPr>
            <a:r>
              <a:rPr lang="en-GB" b="1" dirty="0" smtClean="0"/>
              <a:t>This </a:t>
            </a:r>
            <a:r>
              <a:rPr lang="en-GB" b="1" dirty="0"/>
              <a:t>figure </a:t>
            </a:r>
            <a:r>
              <a:rPr lang="en-GB" b="1" dirty="0" smtClean="0"/>
              <a:t>is an estimate </a:t>
            </a:r>
            <a:r>
              <a:rPr lang="en-GB" b="1" dirty="0"/>
              <a:t>of what </a:t>
            </a:r>
            <a:r>
              <a:rPr lang="en-GB" b="1" dirty="0" smtClean="0"/>
              <a:t>might </a:t>
            </a:r>
            <a:r>
              <a:rPr lang="en-GB" b="1" dirty="0"/>
              <a:t>happen were the </a:t>
            </a:r>
            <a:r>
              <a:rPr lang="en-GB" b="1" dirty="0" smtClean="0"/>
              <a:t>US </a:t>
            </a:r>
            <a:r>
              <a:rPr lang="en-GB" b="1" dirty="0"/>
              <a:t>to be fully integrated </a:t>
            </a:r>
            <a:r>
              <a:rPr lang="en-GB" b="1" dirty="0" smtClean="0"/>
              <a:t>into </a:t>
            </a:r>
            <a:r>
              <a:rPr lang="en-GB" b="1" dirty="0"/>
              <a:t>the EU’s internal market.</a:t>
            </a:r>
            <a:endParaRPr lang="en-IE" b="1" dirty="0"/>
          </a:p>
          <a:p>
            <a:pPr marL="0" indent="0" fontAlgn="auto">
              <a:spcAft>
                <a:spcPts val="0"/>
              </a:spcAft>
              <a:buClr>
                <a:schemeClr val="accent1">
                  <a:lumMod val="60000"/>
                  <a:lumOff val="40000"/>
                </a:schemeClr>
              </a:buClr>
              <a:buFont typeface="Arial" pitchFamily="34" charset="0"/>
              <a:buNone/>
              <a:defRPr/>
            </a:pPr>
            <a:r>
              <a:rPr lang="en-GB" dirty="0"/>
              <a:t> </a:t>
            </a:r>
            <a:endParaRPr lang="en-IE" dirty="0"/>
          </a:p>
          <a:p>
            <a:pPr marL="274320" indent="-274320" fontAlgn="auto">
              <a:spcAft>
                <a:spcPts val="0"/>
              </a:spcAft>
              <a:buClr>
                <a:schemeClr val="accent1">
                  <a:lumMod val="60000"/>
                  <a:lumOff val="40000"/>
                </a:schemeClr>
              </a:buClr>
              <a:buFont typeface="Arial" pitchFamily="34" charset="0"/>
              <a:buChar char="•"/>
              <a:defRPr/>
            </a:pPr>
            <a:endParaRPr lang="en-IE" dirty="0"/>
          </a:p>
        </p:txBody>
      </p:sp>
      <p:pic>
        <p:nvPicPr>
          <p:cNvPr id="47107" name="Picture 2"/>
          <p:cNvPicPr>
            <a:picLocks noChangeAspect="1" noChangeArrowheads="1"/>
          </p:cNvPicPr>
          <p:nvPr/>
        </p:nvPicPr>
        <p:blipFill>
          <a:blip r:embed="rId2"/>
          <a:srcRect/>
          <a:stretch>
            <a:fillRect/>
          </a:stretch>
        </p:blipFill>
        <p:spPr bwMode="auto">
          <a:xfrm>
            <a:off x="2843808" y="2240962"/>
            <a:ext cx="2664296" cy="177434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066130"/>
          </a:xfrm>
        </p:spPr>
        <p:txBody>
          <a:bodyPr>
            <a:noAutofit/>
          </a:bodyPr>
          <a:lstStyle/>
          <a:p>
            <a:pPr algn="ctr" fontAlgn="auto">
              <a:spcAft>
                <a:spcPts val="0"/>
              </a:spcAft>
              <a:defRPr/>
            </a:pPr>
            <a:r>
              <a:rPr lang="en-IE" sz="5400" dirty="0">
                <a:solidFill>
                  <a:srgbClr val="C00000"/>
                </a:solidFill>
              </a:rPr>
              <a:t> </a:t>
            </a:r>
            <a:r>
              <a:rPr lang="en-IE" sz="5400" dirty="0" smtClean="0">
                <a:solidFill>
                  <a:srgbClr val="C00000"/>
                </a:solidFill>
              </a:rPr>
              <a:t>  </a:t>
            </a:r>
            <a:r>
              <a:rPr lang="en-IE" sz="4800" dirty="0" smtClean="0">
                <a:solidFill>
                  <a:srgbClr val="C00000"/>
                </a:solidFill>
                <a:latin typeface="Arial Black" panose="020B0A04020102020204" pitchFamily="34" charset="0"/>
              </a:rPr>
              <a:t>What </a:t>
            </a:r>
            <a:r>
              <a:rPr lang="en-IE" sz="4800" dirty="0">
                <a:solidFill>
                  <a:srgbClr val="C00000"/>
                </a:solidFill>
                <a:latin typeface="Arial Black" panose="020B0A04020102020204" pitchFamily="34" charset="0"/>
              </a:rPr>
              <a:t>about Jobs?</a:t>
            </a:r>
          </a:p>
        </p:txBody>
      </p:sp>
      <p:sp>
        <p:nvSpPr>
          <p:cNvPr id="50178" name="Content Placeholder 2"/>
          <p:cNvSpPr>
            <a:spLocks noGrp="1"/>
          </p:cNvSpPr>
          <p:nvPr>
            <p:ph idx="1"/>
          </p:nvPr>
        </p:nvSpPr>
        <p:spPr>
          <a:xfrm>
            <a:off x="395288" y="1268413"/>
            <a:ext cx="8229600" cy="5400675"/>
          </a:xfrm>
        </p:spPr>
        <p:txBody>
          <a:bodyPr/>
          <a:lstStyle/>
          <a:p>
            <a:pPr marL="0" indent="0">
              <a:buNone/>
            </a:pPr>
            <a:endParaRPr lang="en-US" sz="2100" b="1" dirty="0" smtClean="0">
              <a:latin typeface="Arial Black" pitchFamily="34" charset="0"/>
            </a:endParaRPr>
          </a:p>
          <a:p>
            <a:endParaRPr lang="en-US" sz="2100" b="1" dirty="0">
              <a:latin typeface="Arial Black" pitchFamily="34" charset="0"/>
            </a:endParaRPr>
          </a:p>
          <a:p>
            <a:r>
              <a:rPr lang="en-US" sz="2800" b="1" dirty="0" smtClean="0">
                <a:latin typeface="Arial Black" pitchFamily="34" charset="0"/>
              </a:rPr>
              <a:t>The </a:t>
            </a:r>
            <a:r>
              <a:rPr lang="en-US" sz="2800" b="1" dirty="0" smtClean="0">
                <a:latin typeface="Arial Black" pitchFamily="34" charset="0"/>
              </a:rPr>
              <a:t>Centre for Economic Policy Research’s </a:t>
            </a:r>
            <a:r>
              <a:rPr lang="en-GB" sz="2800" b="1" dirty="0" smtClean="0">
                <a:latin typeface="Arial Black" pitchFamily="34" charset="0"/>
              </a:rPr>
              <a:t>(CEPR) study for the EU Commission, recognised that at least 1.3 million EU workers would lose their jobs arising from labour displacement under the Commission’s preferred outcome.</a:t>
            </a:r>
          </a:p>
          <a:p>
            <a:endParaRPr lang="en-IE" sz="2800" b="1" dirty="0" smtClean="0">
              <a:latin typeface="Arial Black" pitchFamily="34" charset="0"/>
            </a:endParaRPr>
          </a:p>
          <a:p>
            <a:endParaRPr lang="en-IE"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20080"/>
          </a:xfrm>
        </p:spPr>
        <p:txBody>
          <a:bodyPr/>
          <a:lstStyle/>
          <a:p>
            <a:pPr algn="ctr" fontAlgn="auto">
              <a:spcAft>
                <a:spcPts val="0"/>
              </a:spcAft>
              <a:defRPr/>
            </a:pPr>
            <a:r>
              <a:rPr lang="en-IE" sz="4000" dirty="0" smtClean="0">
                <a:solidFill>
                  <a:srgbClr val="FF0000"/>
                </a:solidFill>
                <a:latin typeface="Arial Black" panose="020B0A04020102020204" pitchFamily="34" charset="0"/>
              </a:rPr>
              <a:t>And wages?</a:t>
            </a:r>
            <a:endParaRPr lang="en-IE" sz="4000"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457200" y="980728"/>
            <a:ext cx="8229600" cy="5543897"/>
          </a:xfr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en-US" sz="2000" b="1" dirty="0" smtClean="0">
                <a:latin typeface="Arial Black" panose="020B0A04020102020204" pitchFamily="34" charset="0"/>
              </a:rPr>
              <a:t>CEPR estimates </a:t>
            </a:r>
            <a:r>
              <a:rPr lang="en-US" sz="2000" b="1" dirty="0">
                <a:latin typeface="Arial Black" panose="020B0A04020102020204" pitchFamily="34" charset="0"/>
              </a:rPr>
              <a:t>they will increase at </a:t>
            </a:r>
            <a:r>
              <a:rPr lang="en-US" sz="2000" b="1" dirty="0" smtClean="0">
                <a:latin typeface="Arial Black" panose="020B0A04020102020204" pitchFamily="34" charset="0"/>
              </a:rPr>
              <a:t>the </a:t>
            </a:r>
            <a:r>
              <a:rPr lang="en-US" sz="2000" b="1" dirty="0">
                <a:latin typeface="Arial Black" panose="020B0A04020102020204" pitchFamily="34" charset="0"/>
              </a:rPr>
              <a:t>same rate as </a:t>
            </a:r>
            <a:r>
              <a:rPr lang="en-US" sz="2000" b="1" dirty="0" smtClean="0">
                <a:latin typeface="Arial Black" panose="020B0A04020102020204" pitchFamily="34" charset="0"/>
              </a:rPr>
              <a:t>GDP – totally out </a:t>
            </a:r>
            <a:r>
              <a:rPr lang="en-US" sz="2000" b="1" dirty="0">
                <a:latin typeface="Arial Black" panose="020B0A04020102020204" pitchFamily="34" charset="0"/>
              </a:rPr>
              <a:t>of line with the 30 years before the crisis, when labour’s share of GDP in </a:t>
            </a:r>
            <a:r>
              <a:rPr lang="en-US" sz="2000" b="1" dirty="0" smtClean="0">
                <a:latin typeface="Arial Black" panose="020B0A04020102020204" pitchFamily="34" charset="0"/>
              </a:rPr>
              <a:t>the EU-15 countries </a:t>
            </a:r>
            <a:r>
              <a:rPr lang="en-US" sz="2000" b="1" dirty="0">
                <a:latin typeface="Arial Black" panose="020B0A04020102020204" pitchFamily="34" charset="0"/>
              </a:rPr>
              <a:t>declined sharply from 67% in mid-70s to 57% </a:t>
            </a:r>
            <a:r>
              <a:rPr lang="en-US" sz="2000" b="1" dirty="0" smtClean="0">
                <a:latin typeface="Arial Black" panose="020B0A04020102020204" pitchFamily="34" charset="0"/>
              </a:rPr>
              <a:t>in 2007. </a:t>
            </a:r>
          </a:p>
          <a:p>
            <a:pPr marL="0" indent="0" fontAlgn="auto">
              <a:spcAft>
                <a:spcPts val="0"/>
              </a:spcAft>
              <a:buClr>
                <a:schemeClr val="accent1">
                  <a:lumMod val="60000"/>
                  <a:lumOff val="40000"/>
                </a:schemeClr>
              </a:buClr>
              <a:buNone/>
              <a:defRPr/>
            </a:pPr>
            <a:endParaRPr lang="en-US" sz="2000" b="1" dirty="0" smtClean="0">
              <a:latin typeface="Arial Black" panose="020B0A040201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212976"/>
            <a:ext cx="4443161" cy="230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62" y="274608"/>
            <a:ext cx="8229600" cy="892205"/>
          </a:xfrm>
        </p:spPr>
        <p:txBody>
          <a:bodyPr/>
          <a:lstStyle/>
          <a:p>
            <a:pPr algn="ctr" fontAlgn="auto">
              <a:spcAft>
                <a:spcPts val="0"/>
              </a:spcAft>
              <a:defRPr/>
            </a:pPr>
            <a:r>
              <a:rPr lang="en-IE" dirty="0" smtClean="0">
                <a:solidFill>
                  <a:srgbClr val="FF0000"/>
                </a:solidFill>
                <a:latin typeface="Arial Black" panose="020B0A04020102020204" pitchFamily="34" charset="0"/>
              </a:rPr>
              <a:t>The CEPR MODEL (CGE)</a:t>
            </a:r>
            <a:endParaRPr lang="en-IE" dirty="0">
              <a:solidFill>
                <a:srgbClr val="FF0000"/>
              </a:solidFill>
              <a:latin typeface="Arial Black" panose="020B0A04020102020204" pitchFamily="34" charset="0"/>
            </a:endParaRPr>
          </a:p>
        </p:txBody>
      </p:sp>
      <p:sp>
        <p:nvSpPr>
          <p:cNvPr id="3" name="Rectangle 2"/>
          <p:cNvSpPr/>
          <p:nvPr/>
        </p:nvSpPr>
        <p:spPr>
          <a:xfrm>
            <a:off x="827584" y="1340768"/>
            <a:ext cx="7560840" cy="4585871"/>
          </a:xfrm>
          <a:prstGeom prst="rect">
            <a:avLst/>
          </a:prstGeom>
        </p:spPr>
        <p:txBody>
          <a:bodyPr wrap="square">
            <a:spAutoFit/>
          </a:bodyPr>
          <a:lstStyle/>
          <a:p>
            <a:endParaRPr lang="en-IE" dirty="0">
              <a:latin typeface="Arial Black" pitchFamily="34" charset="0"/>
            </a:endParaRPr>
          </a:p>
          <a:p>
            <a:r>
              <a:rPr lang="en-IE" sz="2000" b="1" dirty="0">
                <a:solidFill>
                  <a:srgbClr val="F1EEE2"/>
                </a:solidFill>
                <a:latin typeface="Arial Black" pitchFamily="34" charset="0"/>
              </a:rPr>
              <a:t>CEPR conclusions have cast doubt on the basic underlying rationale for the trade deal, which is that TTIP will help the United States and the EU TO emerge from the recession.</a:t>
            </a:r>
          </a:p>
          <a:p>
            <a:r>
              <a:rPr lang="en-IE" sz="2000" b="1" dirty="0">
                <a:solidFill>
                  <a:srgbClr val="F1EEE2"/>
                </a:solidFill>
                <a:latin typeface="Arial Black" pitchFamily="34" charset="0"/>
              </a:rPr>
              <a:t>		</a:t>
            </a:r>
          </a:p>
          <a:p>
            <a:r>
              <a:rPr lang="en-IE" sz="2000" b="1" dirty="0">
                <a:solidFill>
                  <a:srgbClr val="F1EEE2"/>
                </a:solidFill>
                <a:latin typeface="Arial Black" pitchFamily="34" charset="0"/>
              </a:rPr>
              <a:t>		</a:t>
            </a:r>
          </a:p>
          <a:p>
            <a:r>
              <a:rPr lang="en-IE" sz="2000" b="1" dirty="0" smtClean="0">
                <a:solidFill>
                  <a:srgbClr val="F1EEE2"/>
                </a:solidFill>
                <a:latin typeface="Arial Black" pitchFamily="34" charset="0"/>
              </a:rPr>
              <a:t>Their model starts </a:t>
            </a:r>
            <a:r>
              <a:rPr lang="en-IE" sz="2000" b="1" dirty="0">
                <a:solidFill>
                  <a:srgbClr val="F1EEE2"/>
                </a:solidFill>
                <a:latin typeface="Arial Black" pitchFamily="34" charset="0"/>
              </a:rPr>
              <a:t>with the assumption of fixed full employment - jobs are never created or lost, but simply move from sectors that become less competitive under the deal,  to more competitive ones. </a:t>
            </a:r>
          </a:p>
          <a:p>
            <a:endParaRPr lang="en-IE" b="1" dirty="0">
              <a:solidFill>
                <a:srgbClr val="F1EEE2"/>
              </a:solidFill>
              <a:latin typeface="Arial Black" pitchFamily="34" charset="0"/>
            </a:endParaRPr>
          </a:p>
          <a:p>
            <a:endParaRPr lang="en-IE" b="1" dirty="0">
              <a:solidFill>
                <a:srgbClr val="F1EEE2"/>
              </a:solidFill>
              <a:latin typeface="Arial Black" pitchFamily="34" charset="0"/>
            </a:endParaRPr>
          </a:p>
          <a:p>
            <a:endParaRPr lang="en-IE" b="1" dirty="0">
              <a:solidFill>
                <a:srgbClr val="F1EEE2"/>
              </a:solidFill>
              <a:latin typeface="Arial Black" pitchFamily="34" charset="0"/>
            </a:endParaRPr>
          </a:p>
        </p:txBody>
      </p:sp>
      <p:pic>
        <p:nvPicPr>
          <p:cNvPr id="53251" name="Picture 2"/>
          <p:cNvPicPr>
            <a:picLocks noChangeAspect="1" noChangeArrowheads="1"/>
          </p:cNvPicPr>
          <p:nvPr/>
        </p:nvPicPr>
        <p:blipFill>
          <a:blip r:embed="rId2"/>
          <a:srcRect/>
          <a:stretch>
            <a:fillRect/>
          </a:stretch>
        </p:blipFill>
        <p:spPr bwMode="auto">
          <a:xfrm>
            <a:off x="3721084" y="5013176"/>
            <a:ext cx="1511300" cy="15128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IE" dirty="0">
                <a:solidFill>
                  <a:srgbClr val="FF0000"/>
                </a:solidFill>
                <a:latin typeface="Arial Black" panose="020B0A04020102020204" pitchFamily="34" charset="0"/>
              </a:rPr>
              <a:t>The CEPR MODEL (CGE)</a:t>
            </a:r>
            <a:endParaRPr lang="en-IE" dirty="0">
              <a:solidFill>
                <a:schemeClr val="accent6">
                  <a:tint val="1000"/>
                </a:schemeClr>
              </a:solidFill>
            </a:endParaRPr>
          </a:p>
        </p:txBody>
      </p:sp>
      <p:sp>
        <p:nvSpPr>
          <p:cNvPr id="3" name="Rectangle 2"/>
          <p:cNvSpPr/>
          <p:nvPr/>
        </p:nvSpPr>
        <p:spPr>
          <a:xfrm>
            <a:off x="755650" y="1858963"/>
            <a:ext cx="7561263" cy="1477962"/>
          </a:xfrm>
          <a:prstGeom prst="rect">
            <a:avLst/>
          </a:prstGeom>
        </p:spPr>
        <p:txBody>
          <a:bodyPr>
            <a:spAutoFit/>
          </a:bodyPr>
          <a:lstStyle/>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Studies using the CGE model are inherently not focused on the labour market and fail to account for the costs to an economy incurred when workers lose their jobs. </a:t>
            </a: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
            </a:r>
            <a:br>
              <a:rPr lang="en-IE" b="1" dirty="0">
                <a:solidFill>
                  <a:schemeClr val="accent6">
                    <a:lumMod val="20000"/>
                    <a:lumOff val="80000"/>
                  </a:schemeClr>
                </a:solidFill>
                <a:latin typeface="Arial Black" panose="020B0A04020102020204" pitchFamily="34" charset="0"/>
              </a:rPr>
            </a:br>
            <a:r>
              <a:rPr lang="en-IE" b="1" dirty="0">
                <a:solidFill>
                  <a:schemeClr val="accent6">
                    <a:lumMod val="20000"/>
                    <a:lumOff val="80000"/>
                  </a:schemeClr>
                </a:solidFill>
                <a:latin typeface="Arial Black" panose="020B0A04020102020204" pitchFamily="34" charset="0"/>
              </a:rPr>
              <a:t>The CEPR Model also ignores regional variation.</a:t>
            </a:r>
          </a:p>
        </p:txBody>
      </p:sp>
      <p:pic>
        <p:nvPicPr>
          <p:cNvPr id="54275" name="Picture 3"/>
          <p:cNvPicPr>
            <a:picLocks noChangeAspect="1"/>
          </p:cNvPicPr>
          <p:nvPr/>
        </p:nvPicPr>
        <p:blipFill>
          <a:blip r:embed="rId3"/>
          <a:srcRect/>
          <a:stretch>
            <a:fillRect/>
          </a:stretch>
        </p:blipFill>
        <p:spPr bwMode="auto">
          <a:xfrm>
            <a:off x="2771800" y="3716339"/>
            <a:ext cx="2902892" cy="163334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IE" sz="2800" dirty="0">
                <a:solidFill>
                  <a:srgbClr val="FF0000"/>
                </a:solidFill>
                <a:latin typeface="Arial Black" panose="020B0A04020102020204" pitchFamily="34" charset="0"/>
              </a:rPr>
              <a:t>M</a:t>
            </a:r>
            <a:r>
              <a:rPr lang="en-IE" sz="2800" dirty="0" smtClean="0">
                <a:solidFill>
                  <a:srgbClr val="FF0000"/>
                </a:solidFill>
                <a:latin typeface="Arial Black" panose="020B0A04020102020204" pitchFamily="34" charset="0"/>
              </a:rPr>
              <a:t>easuring </a:t>
            </a:r>
            <a:r>
              <a:rPr lang="en-IE" sz="2800" dirty="0">
                <a:solidFill>
                  <a:srgbClr val="FF0000"/>
                </a:solidFill>
                <a:latin typeface="Arial Black" panose="020B0A04020102020204" pitchFamily="34" charset="0"/>
              </a:rPr>
              <a:t>the impact </a:t>
            </a:r>
            <a:r>
              <a:rPr lang="en-IE" sz="2800" dirty="0" smtClean="0">
                <a:solidFill>
                  <a:srgbClr val="FF0000"/>
                </a:solidFill>
                <a:latin typeface="Arial Black" panose="020B0A04020102020204" pitchFamily="34" charset="0"/>
              </a:rPr>
              <a:t>of the elimination of </a:t>
            </a:r>
            <a:r>
              <a:rPr lang="en-IE" sz="2800" dirty="0">
                <a:solidFill>
                  <a:srgbClr val="FF0000"/>
                </a:solidFill>
                <a:latin typeface="Arial Black" panose="020B0A04020102020204" pitchFamily="34" charset="0"/>
              </a:rPr>
              <a:t>non-tariff barriers (</a:t>
            </a:r>
            <a:r>
              <a:rPr lang="en-IE" sz="2800" dirty="0" smtClean="0">
                <a:solidFill>
                  <a:srgbClr val="FF0000"/>
                </a:solidFill>
                <a:latin typeface="Arial Black" panose="020B0A04020102020204" pitchFamily="34" charset="0"/>
              </a:rPr>
              <a:t>NTBs).</a:t>
            </a:r>
            <a:endParaRPr lang="en-IE" sz="2800" dirty="0">
              <a:solidFill>
                <a:srgbClr val="FF0000"/>
              </a:solidFill>
              <a:latin typeface="Arial Black" panose="020B0A04020102020204" pitchFamily="34" charset="0"/>
            </a:endParaRPr>
          </a:p>
        </p:txBody>
      </p:sp>
      <p:sp>
        <p:nvSpPr>
          <p:cNvPr id="56322" name="Rectangle 2"/>
          <p:cNvSpPr>
            <a:spLocks noChangeArrowheads="1"/>
          </p:cNvSpPr>
          <p:nvPr/>
        </p:nvSpPr>
        <p:spPr bwMode="auto">
          <a:xfrm>
            <a:off x="684213" y="1628775"/>
            <a:ext cx="7991475" cy="5355312"/>
          </a:xfrm>
          <a:prstGeom prst="rect">
            <a:avLst/>
          </a:prstGeom>
          <a:noFill/>
          <a:ln w="9525">
            <a:noFill/>
            <a:miter lim="800000"/>
            <a:headEnd/>
            <a:tailEnd/>
          </a:ln>
        </p:spPr>
        <p:txBody>
          <a:bodyPr>
            <a:spAutoFit/>
          </a:bodyPr>
          <a:lstStyle/>
          <a:p>
            <a:endParaRPr lang="en-IE" b="1" dirty="0">
              <a:latin typeface="Tw Cen MT" pitchFamily="34" charset="0"/>
            </a:endParaRPr>
          </a:p>
          <a:p>
            <a:r>
              <a:rPr lang="en-IE" b="1" dirty="0">
                <a:latin typeface="Arial Black" pitchFamily="34" charset="0"/>
              </a:rPr>
              <a:t>The CEPR study estimated gains for the EU of 0.5 percent in GDP growth over 10 years. This translated into an extra €545 in disposable income each year for a family of four in the EU - on average €2.60 each per week. </a:t>
            </a:r>
            <a:endParaRPr lang="en-IE" b="1" dirty="0" smtClean="0">
              <a:latin typeface="Arial Black" pitchFamily="34" charset="0"/>
            </a:endParaRPr>
          </a:p>
          <a:p>
            <a:endParaRPr lang="en-IE" b="1" dirty="0">
              <a:latin typeface="Arial Black" pitchFamily="34" charset="0"/>
            </a:endParaRPr>
          </a:p>
          <a:p>
            <a:endParaRPr lang="en-IE" b="1" dirty="0" smtClean="0">
              <a:latin typeface="Arial Black" pitchFamily="34" charset="0"/>
            </a:endParaRPr>
          </a:p>
          <a:p>
            <a:endParaRPr lang="en-IE" b="1" dirty="0">
              <a:latin typeface="Arial Black" pitchFamily="34" charset="0"/>
            </a:endParaRPr>
          </a:p>
          <a:p>
            <a:endParaRPr lang="en-IE" b="1" dirty="0" smtClean="0">
              <a:latin typeface="Arial Black" pitchFamily="34" charset="0"/>
            </a:endParaRPr>
          </a:p>
          <a:p>
            <a:endParaRPr lang="en-IE" b="1" dirty="0">
              <a:latin typeface="Arial Black" pitchFamily="34" charset="0"/>
            </a:endParaRPr>
          </a:p>
          <a:p>
            <a:endParaRPr lang="en-IE" b="1" dirty="0" smtClean="0">
              <a:latin typeface="Arial Black" pitchFamily="34" charset="0"/>
            </a:endParaRPr>
          </a:p>
          <a:p>
            <a:endParaRPr lang="en-IE" b="1" dirty="0">
              <a:latin typeface="Arial Black" pitchFamily="34" charset="0"/>
            </a:endParaRPr>
          </a:p>
          <a:p>
            <a:r>
              <a:rPr lang="en-US" b="1" dirty="0" smtClean="0">
                <a:solidFill>
                  <a:schemeClr val="accent5">
                    <a:lumMod val="60000"/>
                    <a:lumOff val="40000"/>
                  </a:schemeClr>
                </a:solidFill>
                <a:latin typeface="Arial Black" panose="020B0A04020102020204" pitchFamily="34" charset="0"/>
              </a:rPr>
              <a:t>So</a:t>
            </a:r>
            <a:r>
              <a:rPr lang="en-US" b="1" dirty="0">
                <a:solidFill>
                  <a:schemeClr val="accent5">
                    <a:lumMod val="60000"/>
                    <a:lumOff val="40000"/>
                  </a:schemeClr>
                </a:solidFill>
                <a:latin typeface="Arial Black" panose="020B0A04020102020204" pitchFamily="34" charset="0"/>
              </a:rPr>
              <a:t>, even if CEPR’s most optimistic scenario is true, just look at all we might have to  give up for an extra cup of coffee per week!</a:t>
            </a:r>
          </a:p>
          <a:p>
            <a:endParaRPr lang="en-IE" b="1" dirty="0">
              <a:latin typeface="Arial Black" pitchFamily="34" charset="0"/>
            </a:endParaRPr>
          </a:p>
          <a:p>
            <a:endParaRPr lang="en-IE" b="1" dirty="0">
              <a:latin typeface="Arial Black" pitchFamily="34" charset="0"/>
            </a:endParaRPr>
          </a:p>
          <a:p>
            <a:endParaRPr lang="en-IE" b="1" dirty="0">
              <a:latin typeface="Arial Black" pitchFamily="34" charset="0"/>
            </a:endParaRPr>
          </a:p>
          <a:p>
            <a:endParaRPr lang="en-IE" dirty="0">
              <a:latin typeface="Tw Cen MT" pitchFamily="34" charset="0"/>
            </a:endParaRPr>
          </a:p>
        </p:txBody>
      </p:sp>
      <p:pic>
        <p:nvPicPr>
          <p:cNvPr id="56323" name="Picture 4"/>
          <p:cNvPicPr>
            <a:picLocks noChangeAspect="1"/>
          </p:cNvPicPr>
          <p:nvPr/>
        </p:nvPicPr>
        <p:blipFill>
          <a:blip r:embed="rId3"/>
          <a:srcRect t="15279"/>
          <a:stretch>
            <a:fillRect/>
          </a:stretch>
        </p:blipFill>
        <p:spPr bwMode="auto">
          <a:xfrm>
            <a:off x="2987824" y="3356992"/>
            <a:ext cx="2664296" cy="151611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algn="ctr" fontAlgn="auto">
              <a:spcAft>
                <a:spcPts val="0"/>
              </a:spcAft>
              <a:defRPr/>
            </a:pPr>
            <a:r>
              <a:rPr lang="en-IE" sz="4800" dirty="0" smtClean="0">
                <a:solidFill>
                  <a:srgbClr val="FF0000"/>
                </a:solidFill>
              </a:rPr>
              <a:t>Down with regulation!</a:t>
            </a:r>
            <a:endParaRPr lang="en-IE" sz="4800" dirty="0">
              <a:solidFill>
                <a:srgbClr val="FF0000"/>
              </a:solidFill>
            </a:endParaRPr>
          </a:p>
        </p:txBody>
      </p:sp>
      <p:sp>
        <p:nvSpPr>
          <p:cNvPr id="64514" name="Rectangle 2"/>
          <p:cNvSpPr>
            <a:spLocks noChangeArrowheads="1"/>
          </p:cNvSpPr>
          <p:nvPr/>
        </p:nvSpPr>
        <p:spPr bwMode="auto">
          <a:xfrm>
            <a:off x="1763713" y="4221163"/>
            <a:ext cx="5499100" cy="1739900"/>
          </a:xfrm>
          <a:prstGeom prst="rect">
            <a:avLst/>
          </a:prstGeom>
          <a:noFill/>
          <a:ln w="9525">
            <a:noFill/>
            <a:miter lim="800000"/>
            <a:headEnd/>
            <a:tailEnd/>
          </a:ln>
        </p:spPr>
        <p:txBody>
          <a:bodyPr>
            <a:spAutoFit/>
          </a:bodyPr>
          <a:lstStyle/>
          <a:p>
            <a:endParaRPr lang="en-IE" b="1">
              <a:solidFill>
                <a:schemeClr val="tx2"/>
              </a:solidFill>
              <a:latin typeface="AR JULIAN"/>
            </a:endParaRPr>
          </a:p>
          <a:p>
            <a:r>
              <a:rPr lang="en-IE" b="1">
                <a:solidFill>
                  <a:schemeClr val="tx2"/>
                </a:solidFill>
                <a:latin typeface="AR JULIAN"/>
              </a:rPr>
              <a:t>Presidents Barroso, Van Rompuy and Obama have made it clear that reducing regulatory barriers to trade will be one of the most important ways that TTIP will help the EU and US economies. </a:t>
            </a:r>
          </a:p>
        </p:txBody>
      </p:sp>
      <p:pic>
        <p:nvPicPr>
          <p:cNvPr id="64515" name="Picture 3"/>
          <p:cNvPicPr>
            <a:picLocks noChangeAspect="1"/>
          </p:cNvPicPr>
          <p:nvPr/>
        </p:nvPicPr>
        <p:blipFill>
          <a:blip r:embed="rId2"/>
          <a:srcRect l="33418" t="25275" r="34639" b="50000"/>
          <a:stretch>
            <a:fillRect/>
          </a:stretch>
        </p:blipFill>
        <p:spPr bwMode="auto">
          <a:xfrm>
            <a:off x="1835150" y="1557338"/>
            <a:ext cx="5427663" cy="2362200"/>
          </a:xfrm>
          <a:prstGeom prst="rect">
            <a:avLst/>
          </a:prstGeom>
          <a:noFill/>
          <a:ln w="9525">
            <a:noFill/>
            <a:miter lim="800000"/>
            <a:headEnd/>
            <a:tailEnd/>
          </a:ln>
        </p:spPr>
      </p:pic>
    </p:spTree>
    <p:extLst>
      <p:ext uri="{BB962C8B-B14F-4D97-AF65-F5344CB8AC3E}">
        <p14:creationId xmlns:p14="http://schemas.microsoft.com/office/powerpoint/2010/main" val="1689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400" dirty="0">
                <a:solidFill>
                  <a:srgbClr val="FFC000"/>
                </a:solidFill>
              </a:rPr>
              <a:t>An Introduction to TISA</a:t>
            </a:r>
            <a:endParaRPr lang="en-IE" sz="4400" dirty="0"/>
          </a:p>
        </p:txBody>
      </p:sp>
      <p:sp>
        <p:nvSpPr>
          <p:cNvPr id="3" name="Content Placeholder 2"/>
          <p:cNvSpPr>
            <a:spLocks noGrp="1"/>
          </p:cNvSpPr>
          <p:nvPr>
            <p:ph idx="1"/>
          </p:nvPr>
        </p:nvSpPr>
        <p:spPr/>
        <p:txBody>
          <a:bodyPr/>
          <a:lstStyle/>
          <a:p>
            <a:r>
              <a:rPr lang="en-IE" sz="2800" b="1" dirty="0"/>
              <a:t>At the beginning of 2012, about 20 WTO members (the EU counted as one) </a:t>
            </a:r>
            <a:r>
              <a:rPr lang="en-IE" sz="2800" b="1" dirty="0" smtClean="0"/>
              <a:t>launched </a:t>
            </a:r>
            <a:r>
              <a:rPr lang="en-IE" sz="2800" b="1" dirty="0"/>
              <a:t>secret unofficial talks towards drafting a treaty that would further liberalize trade and investment in services, and expand "regulatory disciplines" on all services sectors, including many public services. </a:t>
            </a:r>
          </a:p>
          <a:p>
            <a:endParaRPr lang="en-IE" sz="2800" dirty="0"/>
          </a:p>
        </p:txBody>
      </p:sp>
      <p:pic>
        <p:nvPicPr>
          <p:cNvPr id="4" name="Picture 3" descr="http://economyincrisis.org/wp-content/uploads/2014/07/Unholy-Trinity-TISA-TPP-TTIP-300x162.png"/>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437112"/>
            <a:ext cx="3312368" cy="1748145"/>
          </a:xfrm>
          <a:prstGeom prst="rect">
            <a:avLst/>
          </a:prstGeom>
          <a:noFill/>
          <a:ln>
            <a:noFill/>
          </a:ln>
        </p:spPr>
      </p:pic>
    </p:spTree>
    <p:extLst>
      <p:ext uri="{BB962C8B-B14F-4D97-AF65-F5344CB8AC3E}">
        <p14:creationId xmlns:p14="http://schemas.microsoft.com/office/powerpoint/2010/main" val="3684040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pPr algn="ctr"/>
            <a:r>
              <a:rPr lang="en-IE" sz="4400" dirty="0">
                <a:solidFill>
                  <a:srgbClr val="FFC000"/>
                </a:solidFill>
              </a:rPr>
              <a:t>An </a:t>
            </a:r>
            <a:r>
              <a:rPr lang="en-IE" sz="4400" dirty="0" smtClean="0">
                <a:solidFill>
                  <a:srgbClr val="FFC000"/>
                </a:solidFill>
              </a:rPr>
              <a:t>Introduction </a:t>
            </a:r>
            <a:r>
              <a:rPr lang="en-IE" sz="4400" dirty="0">
                <a:solidFill>
                  <a:srgbClr val="FFC000"/>
                </a:solidFill>
              </a:rPr>
              <a:t>to TISA</a:t>
            </a:r>
          </a:p>
        </p:txBody>
      </p:sp>
      <p:sp>
        <p:nvSpPr>
          <p:cNvPr id="3" name="Content Placeholder 2"/>
          <p:cNvSpPr>
            <a:spLocks noGrp="1"/>
          </p:cNvSpPr>
          <p:nvPr>
            <p:ph idx="1"/>
          </p:nvPr>
        </p:nvSpPr>
        <p:spPr>
          <a:xfrm>
            <a:off x="323528" y="1412776"/>
            <a:ext cx="8496944" cy="4713387"/>
          </a:xfrm>
        </p:spPr>
        <p:txBody>
          <a:bodyPr/>
          <a:lstStyle/>
          <a:p>
            <a:r>
              <a:rPr lang="en-IE" b="1" i="1" dirty="0"/>
              <a:t>The </a:t>
            </a:r>
            <a:r>
              <a:rPr lang="en-IE" b="1" i="1" dirty="0" smtClean="0"/>
              <a:t>treaty </a:t>
            </a:r>
            <a:r>
              <a:rPr lang="en-IE" b="1" i="1" dirty="0"/>
              <a:t>rules, would provide all foreign providers access to domestic markets at "no less favourable" conditions </a:t>
            </a:r>
            <a:r>
              <a:rPr lang="en-IE" b="1" i="1" dirty="0" smtClean="0"/>
              <a:t>than </a:t>
            </a:r>
            <a:r>
              <a:rPr lang="en-IE" b="1" i="1" dirty="0"/>
              <a:t>domestic suppliers and would restrict governments' ability to regulate, purchase and provide services. </a:t>
            </a:r>
            <a:endParaRPr lang="en-IE" b="1" i="1" dirty="0" smtClean="0"/>
          </a:p>
          <a:p>
            <a:endParaRPr lang="en-IE" sz="1400" b="1" i="1" dirty="0"/>
          </a:p>
          <a:p>
            <a:r>
              <a:rPr lang="en-IE" b="1" i="1" dirty="0" smtClean="0"/>
              <a:t>This </a:t>
            </a:r>
            <a:r>
              <a:rPr lang="en-IE" b="1" i="1" dirty="0"/>
              <a:t>would </a:t>
            </a:r>
            <a:r>
              <a:rPr lang="en-IE" b="1" i="1" dirty="0" smtClean="0"/>
              <a:t>change </a:t>
            </a:r>
            <a:r>
              <a:rPr lang="en-IE" b="1" i="1" dirty="0"/>
              <a:t>the regulation of many public and privatised or commercial services from serving the public interest to serving the profit interests of private, foreign corporations. </a:t>
            </a:r>
            <a:r>
              <a:rPr lang="en-IE" b="1" dirty="0"/>
              <a:t>Doesn’t that sound familiar?</a:t>
            </a:r>
          </a:p>
          <a:p>
            <a:r>
              <a:rPr lang="en-IE" dirty="0"/>
              <a:t> </a:t>
            </a:r>
          </a:p>
          <a:p>
            <a:endParaRPr lang="en-IE" dirty="0"/>
          </a:p>
        </p:txBody>
      </p:sp>
      <p:pic>
        <p:nvPicPr>
          <p:cNvPr id="4" name="Picture 3" descr="http://2.bp.blogspot.com/-MVNYz8BxteM/VDBF9vXqcCI/AAAAAAABEcE/_1kbPeufO_k/s1600/new%2Bdeals%2Bnew%2Bdanger.jpeg"/>
          <p:cNvPicPr/>
          <p:nvPr/>
        </p:nvPicPr>
        <p:blipFill>
          <a:blip r:embed="rId2">
            <a:extLst>
              <a:ext uri="{28A0092B-C50C-407E-A947-70E740481C1C}">
                <a14:useLocalDpi xmlns:a14="http://schemas.microsoft.com/office/drawing/2010/main" val="0"/>
              </a:ext>
            </a:extLst>
          </a:blip>
          <a:srcRect/>
          <a:stretch>
            <a:fillRect/>
          </a:stretch>
        </p:blipFill>
        <p:spPr bwMode="auto">
          <a:xfrm>
            <a:off x="827584" y="4941168"/>
            <a:ext cx="1296144" cy="1543050"/>
          </a:xfrm>
          <a:prstGeom prst="rect">
            <a:avLst/>
          </a:prstGeom>
          <a:no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941168"/>
            <a:ext cx="28575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026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ctr"/>
            <a:r>
              <a:rPr lang="en-IE" sz="4400" dirty="0">
                <a:solidFill>
                  <a:srgbClr val="FFC000"/>
                </a:solidFill>
              </a:rPr>
              <a:t>An Introduction to TISA</a:t>
            </a:r>
            <a:endParaRPr lang="en-IE" sz="4400" dirty="0"/>
          </a:p>
        </p:txBody>
      </p:sp>
      <p:sp>
        <p:nvSpPr>
          <p:cNvPr id="3" name="Content Placeholder 2"/>
          <p:cNvSpPr>
            <a:spLocks noGrp="1"/>
          </p:cNvSpPr>
          <p:nvPr>
            <p:ph idx="1"/>
          </p:nvPr>
        </p:nvSpPr>
        <p:spPr>
          <a:xfrm>
            <a:off x="457200" y="1268760"/>
            <a:ext cx="8229600" cy="4857403"/>
          </a:xfrm>
        </p:spPr>
        <p:txBody>
          <a:bodyPr/>
          <a:lstStyle/>
          <a:p>
            <a:r>
              <a:rPr lang="en-IE" b="1" dirty="0" smtClean="0"/>
              <a:t>Corporate </a:t>
            </a:r>
            <a:r>
              <a:rPr lang="en-IE" b="1" dirty="0"/>
              <a:t>interests are seeking to weaken national controls that protect data privacy and </a:t>
            </a:r>
            <a:r>
              <a:rPr lang="en-IE" b="1" dirty="0" smtClean="0"/>
              <a:t>even </a:t>
            </a:r>
            <a:r>
              <a:rPr lang="en-IE" b="1" dirty="0"/>
              <a:t>after the 2008 global </a:t>
            </a:r>
            <a:r>
              <a:rPr lang="en-IE" b="1" dirty="0" smtClean="0"/>
              <a:t>crisis</a:t>
            </a:r>
            <a:r>
              <a:rPr lang="en-IE" b="1" dirty="0"/>
              <a:t>, </a:t>
            </a:r>
            <a:r>
              <a:rPr lang="en-IE" b="1" dirty="0" smtClean="0"/>
              <a:t>TISA seeks </a:t>
            </a:r>
            <a:r>
              <a:rPr lang="en-IE" b="1" dirty="0"/>
              <a:t>to further liberalise financial markets.</a:t>
            </a:r>
          </a:p>
          <a:p>
            <a:endParaRPr lang="en-IE" b="1" dirty="0" smtClean="0"/>
          </a:p>
          <a:p>
            <a:r>
              <a:rPr lang="en-IE" b="1" dirty="0" smtClean="0"/>
              <a:t>TISA </a:t>
            </a:r>
            <a:r>
              <a:rPr lang="en-IE" b="1" dirty="0"/>
              <a:t>also promotes the temporary movement of professionals and workers and in committed sectors would eliminate the legal onus on employers to hire local workers if they are available</a:t>
            </a:r>
            <a:r>
              <a:rPr lang="en-IE" b="1" dirty="0" smtClean="0"/>
              <a:t>.</a:t>
            </a:r>
          </a:p>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910" y="450912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08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IE" sz="6600" dirty="0">
                <a:solidFill>
                  <a:srgbClr val="FF0000"/>
                </a:solidFill>
              </a:rPr>
              <a:t>Is </a:t>
            </a:r>
            <a:r>
              <a:rPr lang="en-IE" sz="6600" dirty="0" smtClean="0">
                <a:solidFill>
                  <a:srgbClr val="FF0000"/>
                </a:solidFill>
              </a:rPr>
              <a:t>TTIP </a:t>
            </a:r>
            <a:r>
              <a:rPr lang="en-IE" sz="6600" dirty="0">
                <a:solidFill>
                  <a:srgbClr val="FF0000"/>
                </a:solidFill>
              </a:rPr>
              <a:t>a Trade Deal?</a:t>
            </a:r>
          </a:p>
        </p:txBody>
      </p:sp>
      <p:sp>
        <p:nvSpPr>
          <p:cNvPr id="17410" name="Content Placeholder 2"/>
          <p:cNvSpPr>
            <a:spLocks noGrp="1"/>
          </p:cNvSpPr>
          <p:nvPr>
            <p:ph idx="1"/>
          </p:nvPr>
        </p:nvSpPr>
        <p:spPr>
          <a:xfrm>
            <a:off x="457200" y="1268760"/>
            <a:ext cx="8229600" cy="4857403"/>
          </a:xfrm>
        </p:spPr>
        <p:txBody>
          <a:bodyPr/>
          <a:lstStyle/>
          <a:p>
            <a:endParaRPr lang="en-US" b="1" dirty="0" smtClean="0"/>
          </a:p>
          <a:p>
            <a:r>
              <a:rPr lang="en-US" sz="3600" b="1" dirty="0" smtClean="0"/>
              <a:t>TTIP is therefore correctly understood not as a negotiation between two competing trading partners, but as an attempt by transnational corporations to open up and deregulate markets on both sides of the Atlantic.</a:t>
            </a:r>
            <a:endParaRPr lang="en-IE" sz="3600" b="1" dirty="0" smtClean="0"/>
          </a:p>
          <a:p>
            <a:endParaRPr lang="en-IE" sz="3600" dirty="0" smtClean="0"/>
          </a:p>
          <a:p>
            <a:endParaRPr lang="en-US" b="1" dirty="0" smtClean="0"/>
          </a:p>
          <a:p>
            <a:endParaRPr lang="en-US" b="1" dirty="0" smtClean="0"/>
          </a:p>
          <a:p>
            <a:endParaRPr lang="en-IE" b="1" dirty="0" smtClean="0"/>
          </a:p>
          <a:p>
            <a:endParaRPr lang="en-IE" dirty="0" smtClean="0"/>
          </a:p>
        </p:txBody>
      </p:sp>
      <p:pic>
        <p:nvPicPr>
          <p:cNvPr id="17411" name="Picture 4" descr="http://bodyguardblog.com/wp-content/uploads/2009/10/6530_118694472216_47008162216_2700338_1349328_n.jpg"/>
          <p:cNvPicPr>
            <a:picLocks noChangeAspect="1" noChangeArrowheads="1"/>
          </p:cNvPicPr>
          <p:nvPr/>
        </p:nvPicPr>
        <p:blipFill>
          <a:blip r:embed="rId2"/>
          <a:srcRect t="12506" b="23360"/>
          <a:stretch>
            <a:fillRect/>
          </a:stretch>
        </p:blipFill>
        <p:spPr bwMode="auto">
          <a:xfrm>
            <a:off x="2771775" y="5229200"/>
            <a:ext cx="3384550" cy="95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ctr"/>
            <a:r>
              <a:rPr lang="en-IE" sz="4400" dirty="0" smtClean="0">
                <a:solidFill>
                  <a:srgbClr val="FFC000"/>
                </a:solidFill>
              </a:rPr>
              <a:t>TISA – TTIP on Steroids</a:t>
            </a:r>
            <a:endParaRPr lang="en-IE"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797152"/>
            <a:ext cx="2573086" cy="167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124744"/>
            <a:ext cx="8435280" cy="5472608"/>
          </a:xfrm>
        </p:spPr>
        <p:txBody>
          <a:bodyPr/>
          <a:lstStyle/>
          <a:p>
            <a:pPr marL="0" indent="0">
              <a:buNone/>
            </a:pPr>
            <a:r>
              <a:rPr lang="en-IE" b="1" dirty="0" smtClean="0">
                <a:solidFill>
                  <a:schemeClr val="accent5">
                    <a:lumMod val="20000"/>
                    <a:lumOff val="80000"/>
                  </a:schemeClr>
                </a:solidFill>
              </a:rPr>
              <a:t>TISA </a:t>
            </a:r>
            <a:r>
              <a:rPr lang="en-IE" b="1" dirty="0">
                <a:solidFill>
                  <a:schemeClr val="accent5">
                    <a:lumMod val="20000"/>
                    <a:lumOff val="80000"/>
                  </a:schemeClr>
                </a:solidFill>
              </a:rPr>
              <a:t>negotiations </a:t>
            </a:r>
            <a:r>
              <a:rPr lang="en-IE" b="1" dirty="0" smtClean="0">
                <a:solidFill>
                  <a:schemeClr val="accent5">
                    <a:lumMod val="20000"/>
                    <a:lumOff val="80000"/>
                  </a:schemeClr>
                </a:solidFill>
              </a:rPr>
              <a:t>are covering:</a:t>
            </a:r>
            <a:r>
              <a:rPr lang="en-IE" b="1" i="1" dirty="0" smtClean="0">
                <a:solidFill>
                  <a:schemeClr val="accent5">
                    <a:lumMod val="20000"/>
                    <a:lumOff val="80000"/>
                  </a:schemeClr>
                </a:solidFill>
              </a:rPr>
              <a:t> financial </a:t>
            </a:r>
            <a:r>
              <a:rPr lang="en-IE" b="1" i="1" dirty="0">
                <a:solidFill>
                  <a:schemeClr val="accent5">
                    <a:lumMod val="20000"/>
                    <a:lumOff val="80000"/>
                  </a:schemeClr>
                </a:solidFill>
              </a:rPr>
              <a:t>services</a:t>
            </a:r>
            <a:r>
              <a:rPr lang="en-IE" b="1" i="1" dirty="0" smtClean="0">
                <a:solidFill>
                  <a:schemeClr val="accent5">
                    <a:lumMod val="20000"/>
                    <a:lumOff val="80000"/>
                  </a:schemeClr>
                </a:solidFill>
              </a:rPr>
              <a:t>;</a:t>
            </a:r>
          </a:p>
          <a:p>
            <a:r>
              <a:rPr lang="en-IE" b="1" i="1" dirty="0">
                <a:solidFill>
                  <a:schemeClr val="accent5">
                    <a:lumMod val="20000"/>
                    <a:lumOff val="80000"/>
                  </a:schemeClr>
                </a:solidFill>
              </a:rPr>
              <a:t>T</a:t>
            </a:r>
            <a:r>
              <a:rPr lang="en-IE" b="1" i="1" dirty="0" smtClean="0">
                <a:solidFill>
                  <a:schemeClr val="accent5">
                    <a:lumMod val="20000"/>
                    <a:lumOff val="80000"/>
                  </a:schemeClr>
                </a:solidFill>
              </a:rPr>
              <a:t>elecommunications </a:t>
            </a:r>
            <a:r>
              <a:rPr lang="en-IE" b="1" i="1" dirty="0">
                <a:solidFill>
                  <a:schemeClr val="accent5">
                    <a:lumMod val="20000"/>
                    <a:lumOff val="80000"/>
                  </a:schemeClr>
                </a:solidFill>
              </a:rPr>
              <a:t>and e-commerce); </a:t>
            </a:r>
            <a:endParaRPr lang="en-IE" b="1" i="1" dirty="0" smtClean="0">
              <a:solidFill>
                <a:schemeClr val="accent5">
                  <a:lumMod val="20000"/>
                  <a:lumOff val="80000"/>
                </a:schemeClr>
              </a:solidFill>
            </a:endParaRPr>
          </a:p>
          <a:p>
            <a:r>
              <a:rPr lang="en-IE" b="1" i="1" dirty="0" smtClean="0">
                <a:solidFill>
                  <a:schemeClr val="accent5">
                    <a:lumMod val="20000"/>
                    <a:lumOff val="80000"/>
                  </a:schemeClr>
                </a:solidFill>
              </a:rPr>
              <a:t>professional </a:t>
            </a:r>
            <a:r>
              <a:rPr lang="en-IE" b="1" i="1" dirty="0">
                <a:solidFill>
                  <a:schemeClr val="accent5">
                    <a:lumMod val="20000"/>
                    <a:lumOff val="80000"/>
                  </a:schemeClr>
                </a:solidFill>
              </a:rPr>
              <a:t>services; </a:t>
            </a:r>
            <a:endParaRPr lang="en-IE" b="1" i="1" dirty="0" smtClean="0">
              <a:solidFill>
                <a:schemeClr val="accent5">
                  <a:lumMod val="20000"/>
                  <a:lumOff val="80000"/>
                </a:schemeClr>
              </a:solidFill>
            </a:endParaRPr>
          </a:p>
          <a:p>
            <a:r>
              <a:rPr lang="en-IE" b="1" i="1" dirty="0" smtClean="0">
                <a:solidFill>
                  <a:schemeClr val="accent5">
                    <a:lumMod val="20000"/>
                    <a:lumOff val="80000"/>
                  </a:schemeClr>
                </a:solidFill>
              </a:rPr>
              <a:t>maritime </a:t>
            </a:r>
            <a:r>
              <a:rPr lang="en-IE" b="1" i="1" dirty="0">
                <a:solidFill>
                  <a:schemeClr val="accent5">
                    <a:lumMod val="20000"/>
                    <a:lumOff val="80000"/>
                  </a:schemeClr>
                </a:solidFill>
              </a:rPr>
              <a:t>transport services; air transport services, </a:t>
            </a:r>
            <a:endParaRPr lang="en-IE" b="1" i="1" dirty="0" smtClean="0">
              <a:solidFill>
                <a:schemeClr val="accent5">
                  <a:lumMod val="20000"/>
                  <a:lumOff val="80000"/>
                </a:schemeClr>
              </a:solidFill>
            </a:endParaRPr>
          </a:p>
          <a:p>
            <a:r>
              <a:rPr lang="en-IE" b="1" i="1" dirty="0" smtClean="0">
                <a:solidFill>
                  <a:schemeClr val="accent5">
                    <a:lumMod val="20000"/>
                    <a:lumOff val="80000"/>
                  </a:schemeClr>
                </a:solidFill>
              </a:rPr>
              <a:t>competitive </a:t>
            </a:r>
            <a:r>
              <a:rPr lang="en-IE" b="1" i="1" dirty="0">
                <a:solidFill>
                  <a:schemeClr val="accent5">
                    <a:lumMod val="20000"/>
                    <a:lumOff val="80000"/>
                  </a:schemeClr>
                </a:solidFill>
              </a:rPr>
              <a:t>delivery services; energy services; </a:t>
            </a:r>
            <a:endParaRPr lang="en-IE" b="1" i="1" dirty="0" smtClean="0">
              <a:solidFill>
                <a:schemeClr val="accent5">
                  <a:lumMod val="20000"/>
                  <a:lumOff val="80000"/>
                </a:schemeClr>
              </a:solidFill>
            </a:endParaRPr>
          </a:p>
          <a:p>
            <a:r>
              <a:rPr lang="en-IE" b="1" i="1" dirty="0" smtClean="0">
                <a:solidFill>
                  <a:schemeClr val="accent5">
                    <a:lumMod val="20000"/>
                    <a:lumOff val="80000"/>
                  </a:schemeClr>
                </a:solidFill>
              </a:rPr>
              <a:t>temporary </a:t>
            </a:r>
            <a:r>
              <a:rPr lang="en-IE" b="1" i="1" dirty="0">
                <a:solidFill>
                  <a:schemeClr val="accent5">
                    <a:lumMod val="20000"/>
                    <a:lumOff val="80000"/>
                  </a:schemeClr>
                </a:solidFill>
              </a:rPr>
              <a:t>entry of business persons; government procurement; </a:t>
            </a:r>
            <a:endParaRPr lang="en-IE" b="1" i="1" dirty="0" smtClean="0">
              <a:solidFill>
                <a:schemeClr val="accent5">
                  <a:lumMod val="20000"/>
                  <a:lumOff val="80000"/>
                </a:schemeClr>
              </a:solidFill>
            </a:endParaRPr>
          </a:p>
          <a:p>
            <a:r>
              <a:rPr lang="en-IE" b="1" i="1" dirty="0" smtClean="0">
                <a:solidFill>
                  <a:schemeClr val="accent2">
                    <a:lumMod val="60000"/>
                    <a:lumOff val="40000"/>
                  </a:schemeClr>
                </a:solidFill>
              </a:rPr>
              <a:t>and </a:t>
            </a:r>
            <a:r>
              <a:rPr lang="en-IE" b="1" i="1" dirty="0">
                <a:solidFill>
                  <a:schemeClr val="accent2">
                    <a:lumMod val="60000"/>
                    <a:lumOff val="40000"/>
                  </a:schemeClr>
                </a:solidFill>
              </a:rPr>
              <a:t>new rules on domestic regulation to ensure regulatory settings </a:t>
            </a:r>
            <a:r>
              <a:rPr lang="en-IE" b="1" i="1" dirty="0" smtClean="0">
                <a:solidFill>
                  <a:schemeClr val="accent2">
                    <a:lumMod val="60000"/>
                    <a:lumOff val="40000"/>
                  </a:schemeClr>
                </a:solidFill>
              </a:rPr>
              <a:t>don’t </a:t>
            </a:r>
            <a:r>
              <a:rPr lang="en-IE" b="1" i="1" dirty="0">
                <a:solidFill>
                  <a:schemeClr val="accent2">
                    <a:lumMod val="60000"/>
                    <a:lumOff val="40000"/>
                  </a:schemeClr>
                </a:solidFill>
              </a:rPr>
              <a:t>operate as a barrier to trade in services.</a:t>
            </a:r>
            <a:endParaRPr lang="en-IE" b="1" dirty="0">
              <a:solidFill>
                <a:schemeClr val="accent2">
                  <a:lumMod val="60000"/>
                  <a:lumOff val="40000"/>
                </a:schemeClr>
              </a:solidFill>
            </a:endParaRPr>
          </a:p>
          <a:p>
            <a:pPr marL="1233488" lvl="4" indent="0">
              <a:buNone/>
            </a:pPr>
            <a:endParaRPr lang="en-IE" b="1" dirty="0">
              <a:solidFill>
                <a:schemeClr val="accent5">
                  <a:lumMod val="20000"/>
                  <a:lumOff val="80000"/>
                </a:schemeClr>
              </a:solidFill>
            </a:endParaRPr>
          </a:p>
          <a:p>
            <a:pPr marL="0" indent="0">
              <a:buNone/>
            </a:pPr>
            <a:r>
              <a:rPr lang="en-IE" b="1" dirty="0" smtClean="0">
                <a:solidFill>
                  <a:schemeClr val="accent5">
                    <a:lumMod val="20000"/>
                    <a:lumOff val="80000"/>
                  </a:schemeClr>
                </a:solidFill>
              </a:rPr>
              <a:t>And if the last point sounds </a:t>
            </a:r>
            <a:r>
              <a:rPr lang="en-IE" b="1" dirty="0">
                <a:solidFill>
                  <a:schemeClr val="accent5">
                    <a:lumMod val="20000"/>
                    <a:lumOff val="80000"/>
                  </a:schemeClr>
                </a:solidFill>
              </a:rPr>
              <a:t>familiar, it's </a:t>
            </a:r>
            <a:endParaRPr lang="en-IE" b="1" dirty="0" smtClean="0">
              <a:solidFill>
                <a:schemeClr val="accent5">
                  <a:lumMod val="20000"/>
                  <a:lumOff val="80000"/>
                </a:schemeClr>
              </a:solidFill>
            </a:endParaRPr>
          </a:p>
          <a:p>
            <a:pPr marL="0" indent="0">
              <a:buNone/>
            </a:pPr>
            <a:r>
              <a:rPr lang="en-IE" b="1" dirty="0" smtClean="0">
                <a:solidFill>
                  <a:schemeClr val="accent5">
                    <a:lumMod val="20000"/>
                    <a:lumOff val="80000"/>
                  </a:schemeClr>
                </a:solidFill>
              </a:rPr>
              <a:t>because very </a:t>
            </a:r>
            <a:r>
              <a:rPr lang="en-IE" b="1" dirty="0">
                <a:solidFill>
                  <a:schemeClr val="accent5">
                    <a:lumMod val="20000"/>
                    <a:lumOff val="80000"/>
                  </a:schemeClr>
                </a:solidFill>
              </a:rPr>
              <a:t>similar language is used </a:t>
            </a:r>
            <a:r>
              <a:rPr lang="en-IE" b="1" dirty="0" smtClean="0">
                <a:solidFill>
                  <a:schemeClr val="accent5">
                    <a:lumMod val="20000"/>
                    <a:lumOff val="80000"/>
                  </a:schemeClr>
                </a:solidFill>
              </a:rPr>
              <a:t>in </a:t>
            </a:r>
          </a:p>
          <a:p>
            <a:pPr marL="0" indent="0">
              <a:buNone/>
            </a:pPr>
            <a:r>
              <a:rPr lang="en-IE" b="1" dirty="0" smtClean="0">
                <a:solidFill>
                  <a:schemeClr val="accent5">
                    <a:lumMod val="20000"/>
                    <a:lumOff val="80000"/>
                  </a:schemeClr>
                </a:solidFill>
              </a:rPr>
              <a:t>the provisions of CETA/TTIP</a:t>
            </a:r>
          </a:p>
          <a:p>
            <a:endParaRPr lang="en-IE" dirty="0"/>
          </a:p>
        </p:txBody>
      </p:sp>
    </p:spTree>
    <p:extLst>
      <p:ext uri="{BB962C8B-B14F-4D97-AF65-F5344CB8AC3E}">
        <p14:creationId xmlns:p14="http://schemas.microsoft.com/office/powerpoint/2010/main" val="4159273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104"/>
          </a:xfrm>
        </p:spPr>
        <p:txBody>
          <a:bodyPr>
            <a:normAutofit fontScale="90000"/>
          </a:bodyPr>
          <a:lstStyle/>
          <a:p>
            <a:pPr algn="ctr" fontAlgn="auto">
              <a:spcAft>
                <a:spcPts val="0"/>
              </a:spcAft>
              <a:defRPr/>
            </a:pPr>
            <a:r>
              <a:rPr lang="en-IE" sz="3200" dirty="0" smtClean="0">
                <a:solidFill>
                  <a:srgbClr val="FF0000"/>
                </a:solidFill>
                <a:latin typeface="Arial Black" panose="020B0A04020102020204" pitchFamily="34" charset="0"/>
              </a:rPr>
              <a:t>TTIP, TISA and CETA should be scrapped</a:t>
            </a:r>
            <a:endParaRPr lang="en-IE" sz="3200"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468313" y="1700213"/>
            <a:ext cx="8496300" cy="4926012"/>
          </a:xfrm>
        </p:spPr>
        <p:txBody>
          <a:bodyPr>
            <a:normAutofit/>
          </a:bodyPr>
          <a:lstStyle/>
          <a:p>
            <a:endParaRPr lang="en-GB" sz="2200" b="1" dirty="0" smtClean="0"/>
          </a:p>
          <a:p>
            <a:endParaRPr lang="en-GB" sz="2200" b="1" dirty="0" smtClean="0"/>
          </a:p>
          <a:p>
            <a:r>
              <a:rPr lang="en-GB" sz="2200" b="1" dirty="0" smtClean="0"/>
              <a:t>Ordinary people stand to lose out significantly as yet more powers are handed over to transnational corporations – continuing the redistribution of wealth from labour to capital that has been a defining characteristic of both the EU and US economies over the last decades. </a:t>
            </a:r>
            <a:endParaRPr lang="en-IE" sz="2200" b="1" dirty="0" smtClean="0"/>
          </a:p>
          <a:p>
            <a:endParaRPr lang="en-IE" sz="2200" dirty="0" smtClean="0"/>
          </a:p>
          <a:p>
            <a:r>
              <a:rPr lang="en-IE" sz="2200" b="1" dirty="0" smtClean="0"/>
              <a:t>These are deals </a:t>
            </a:r>
            <a:r>
              <a:rPr lang="en-IE" sz="2200" b="1" dirty="0" smtClean="0"/>
              <a:t>solely designed to make corporate power the absolute dominant force in society. </a:t>
            </a:r>
          </a:p>
          <a:p>
            <a:pPr>
              <a:buFont typeface="Arial" charset="0"/>
              <a:buNone/>
            </a:pPr>
            <a:endParaRPr lang="en-IE" sz="2200" b="1" dirty="0" smtClean="0">
              <a:solidFill>
                <a:srgbClr val="FF0000"/>
              </a:solidFill>
            </a:endParaRPr>
          </a:p>
          <a:p>
            <a:pPr algn="ctr">
              <a:buFont typeface="Arial" charset="0"/>
              <a:buNone/>
            </a:pPr>
            <a:r>
              <a:rPr lang="en-IE" sz="2600" b="1" dirty="0" smtClean="0">
                <a:solidFill>
                  <a:srgbClr val="FF0000"/>
                </a:solidFill>
              </a:rPr>
              <a:t>TTIP, TISA and CETA should be scrapped.</a:t>
            </a:r>
          </a:p>
          <a:p>
            <a:pPr algn="ctr">
              <a:buFont typeface="Arial" charset="0"/>
              <a:buNone/>
            </a:pPr>
            <a:endParaRPr lang="en-IE" sz="2600" b="1" dirty="0" smtClean="0"/>
          </a:p>
        </p:txBody>
      </p:sp>
      <p:pic>
        <p:nvPicPr>
          <p:cNvPr id="62467" name="Picture 2"/>
          <p:cNvPicPr>
            <a:picLocks noChangeAspect="1" noChangeArrowheads="1"/>
          </p:cNvPicPr>
          <p:nvPr/>
        </p:nvPicPr>
        <p:blipFill>
          <a:blip r:embed="rId2"/>
          <a:srcRect/>
          <a:stretch>
            <a:fillRect/>
          </a:stretch>
        </p:blipFill>
        <p:spPr bwMode="auto">
          <a:xfrm>
            <a:off x="2484438" y="1484784"/>
            <a:ext cx="4391025" cy="8048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2592288"/>
          </a:xfrm>
        </p:spPr>
        <p:txBody>
          <a:bodyPr>
            <a:normAutofit/>
          </a:bodyPr>
          <a:lstStyle/>
          <a:p>
            <a:r>
              <a:rPr lang="en-IE" sz="2400" dirty="0">
                <a:solidFill>
                  <a:schemeClr val="tx1">
                    <a:lumMod val="95000"/>
                  </a:schemeClr>
                </a:solidFill>
                <a:effectLst>
                  <a:outerShdw blurRad="38100" dist="38100" dir="2700000" algn="tl">
                    <a:srgbClr val="000000">
                      <a:alpha val="43137"/>
                    </a:srgbClr>
                  </a:outerShdw>
                </a:effectLst>
              </a:rPr>
              <a:t>“I sometimes find it difficult to convey how utterly boring trade negotiations are. And </a:t>
            </a:r>
            <a:r>
              <a:rPr lang="en-IE" sz="2400" dirty="0" smtClean="0">
                <a:solidFill>
                  <a:schemeClr val="tx1">
                    <a:lumMod val="95000"/>
                  </a:schemeClr>
                </a:solidFill>
                <a:effectLst>
                  <a:outerShdw blurRad="38100" dist="38100" dir="2700000" algn="tl">
                    <a:srgbClr val="000000">
                      <a:alpha val="43137"/>
                    </a:srgbClr>
                  </a:outerShdw>
                </a:effectLst>
              </a:rPr>
              <a:t>…. those </a:t>
            </a:r>
            <a:r>
              <a:rPr lang="en-IE" sz="2400" dirty="0">
                <a:solidFill>
                  <a:schemeClr val="tx1">
                    <a:lumMod val="95000"/>
                  </a:schemeClr>
                </a:solidFill>
                <a:effectLst>
                  <a:outerShdw blurRad="38100" dist="38100" dir="2700000" algn="tl">
                    <a:srgbClr val="000000">
                      <a:alpha val="43137"/>
                    </a:srgbClr>
                  </a:outerShdw>
                </a:effectLst>
              </a:rPr>
              <a:t>who now follow the trade negotiations are discovering just how boring they are. And they are therefore convinced that we are hiding something from them, because there must be something more exciting going on.” </a:t>
            </a:r>
            <a:r>
              <a:rPr lang="en-IE" sz="1300" b="0" dirty="0" smtClean="0">
                <a:solidFill>
                  <a:schemeClr val="tx1">
                    <a:lumMod val="95000"/>
                  </a:schemeClr>
                </a:solidFill>
              </a:rPr>
              <a:t>(</a:t>
            </a:r>
            <a:br>
              <a:rPr lang="en-IE" sz="1300" b="0" dirty="0" smtClean="0">
                <a:solidFill>
                  <a:schemeClr val="tx1">
                    <a:lumMod val="95000"/>
                  </a:schemeClr>
                </a:solidFill>
              </a:rPr>
            </a:br>
            <a:r>
              <a:rPr lang="en-IE" sz="1300" b="0" dirty="0" smtClean="0">
                <a:solidFill>
                  <a:schemeClr val="tx1">
                    <a:lumMod val="95000"/>
                  </a:schemeClr>
                </a:solidFill>
              </a:rPr>
              <a:t>((</a:t>
            </a:r>
            <a:r>
              <a:rPr lang="en-IE" sz="1300" dirty="0" smtClean="0">
                <a:solidFill>
                  <a:schemeClr val="tx1">
                    <a:lumMod val="95000"/>
                  </a:schemeClr>
                </a:solidFill>
              </a:rPr>
              <a:t>David </a:t>
            </a:r>
            <a:r>
              <a:rPr lang="en-IE" sz="1300" dirty="0">
                <a:solidFill>
                  <a:schemeClr val="tx1">
                    <a:lumMod val="95000"/>
                  </a:schemeClr>
                </a:solidFill>
              </a:rPr>
              <a:t>O'Sullivan, EU Ambassador to the US on TTIP)</a:t>
            </a:r>
          </a:p>
        </p:txBody>
      </p:sp>
      <p:pic>
        <p:nvPicPr>
          <p:cNvPr id="4" name="Picture 2" descr="https://scontent-vie1-1.xx.fbcdn.net/hphotos-xpf1/v/t1.0-9/11988184_10156433093267355_410252311404007051_n.jpg?oh=0c0b405613de12f59746ff4aed657a34&amp;oe=565DF99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3068960"/>
            <a:ext cx="60960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928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fontAlgn="auto">
              <a:spcAft>
                <a:spcPts val="0"/>
              </a:spcAft>
              <a:defRPr/>
            </a:pPr>
            <a:r>
              <a:rPr lang="en-IE" sz="5400"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Scrap </a:t>
            </a:r>
            <a:r>
              <a:rPr lang="en-IE" sz="5400"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TTIP, TISA and </a:t>
            </a:r>
            <a:r>
              <a:rPr lang="en-IE" sz="5400"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CETA </a:t>
            </a:r>
            <a:endParaRPr lang="en-IE" sz="5400"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66562" name="Picture 2"/>
          <p:cNvPicPr>
            <a:picLocks noGrp="1" noChangeAspect="1" noChangeArrowheads="1"/>
          </p:cNvPicPr>
          <p:nvPr>
            <p:ph idx="1"/>
          </p:nvPr>
        </p:nvPicPr>
        <p:blipFill>
          <a:blip r:embed="rId3"/>
          <a:srcRect/>
          <a:stretch>
            <a:fillRect/>
          </a:stretch>
        </p:blipFill>
        <p:spPr>
          <a:xfrm>
            <a:off x="1692275" y="1412875"/>
            <a:ext cx="5111750" cy="5111750"/>
          </a:xfrm>
        </p:spPr>
      </p:pic>
      <p:sp>
        <p:nvSpPr>
          <p:cNvPr id="4" name="Rectangle 3"/>
          <p:cNvSpPr/>
          <p:nvPr/>
        </p:nvSpPr>
        <p:spPr>
          <a:xfrm>
            <a:off x="251520" y="1700809"/>
            <a:ext cx="8352928" cy="5909310"/>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endParaRPr lang="en-IE" sz="2800" b="1"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a:p>
            <a:pPr fontAlgn="auto">
              <a:spcBef>
                <a:spcPts val="0"/>
              </a:spcBef>
              <a:spcAft>
                <a:spcPts val="0"/>
              </a:spcAft>
              <a:defRPr/>
            </a:pPr>
            <a:endParaRPr lang="en-IE" sz="2800" b="1"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a:p>
            <a:pPr fontAlgn="auto">
              <a:spcBef>
                <a:spcPts val="0"/>
              </a:spcBef>
              <a:spcAft>
                <a:spcPts val="0"/>
              </a:spcAft>
              <a:defRPr/>
            </a:pPr>
            <a:endParaRPr lang="en-IE" sz="2800" b="1"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a:p>
            <a:pPr fontAlgn="auto">
              <a:spcBef>
                <a:spcPts val="0"/>
              </a:spcBef>
              <a:spcAft>
                <a:spcPts val="0"/>
              </a:spcAft>
              <a:defRPr/>
            </a:pPr>
            <a:endParaRPr lang="en-IE" sz="2800" b="1"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a:p>
            <a:pPr fontAlgn="auto">
              <a:spcBef>
                <a:spcPts val="0"/>
              </a:spcBef>
              <a:spcAft>
                <a:spcPts val="0"/>
              </a:spcAft>
              <a:defRPr/>
            </a:pPr>
            <a:endParaRPr lang="en-IE" sz="2800" b="1"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a:p>
            <a:pPr algn="ctr" fontAlgn="auto">
              <a:spcBef>
                <a:spcPts val="0"/>
              </a:spcBef>
              <a:spcAft>
                <a:spcPts val="0"/>
              </a:spcAft>
              <a:defRPr/>
            </a:pPr>
            <a:r>
              <a:rPr lang="en-IE" sz="2800" b="1" dirty="0">
                <a:ln w="11430"/>
                <a:solidFill>
                  <a:srgbClr val="FFFF00"/>
                </a:solidFill>
                <a:effectLst>
                  <a:outerShdw blurRad="50800" dist="39000" dir="5460000" algn="tl">
                    <a:srgbClr val="000000">
                      <a:alpha val="38000"/>
                    </a:srgbClr>
                  </a:outerShdw>
                </a:effectLst>
                <a:latin typeface="Arial Black" panose="020B0A04020102020204" pitchFamily="34" charset="0"/>
              </a:rPr>
              <a:t>TTIP is likely to bring “prolonged and substantial” dislocation of EU workers.</a:t>
            </a:r>
          </a:p>
          <a:p>
            <a:pPr algn="ctr" fontAlgn="auto">
              <a:spcBef>
                <a:spcPts val="0"/>
              </a:spcBef>
              <a:spcAft>
                <a:spcPts val="0"/>
              </a:spcAft>
              <a:defRPr/>
            </a:pPr>
            <a:r>
              <a:rPr lang="en-IE" sz="2800" b="1" dirty="0">
                <a:ln w="11430"/>
                <a:solidFill>
                  <a:srgbClr val="FFFF00"/>
                </a:solidFill>
                <a:effectLst>
                  <a:outerShdw blurRad="50800" dist="39000" dir="5460000" algn="tl">
                    <a:srgbClr val="000000">
                      <a:alpha val="38000"/>
                    </a:srgbClr>
                  </a:outerShdw>
                </a:effectLst>
                <a:latin typeface="+mn-lt"/>
              </a:rPr>
              <a:t>(EU Commission)</a:t>
            </a:r>
          </a:p>
          <a:p>
            <a:pPr fontAlgn="auto">
              <a:spcBef>
                <a:spcPts val="0"/>
              </a:spcBef>
              <a:spcAft>
                <a:spcPts val="0"/>
              </a:spcAft>
              <a:defRPr/>
            </a:pPr>
            <a:endParaRPr lang="en-IE" sz="2800" b="1" dirty="0">
              <a:ln w="11430"/>
              <a:solidFill>
                <a:schemeClr val="accent6">
                  <a:lumMod val="60000"/>
                  <a:lumOff val="40000"/>
                </a:schemeClr>
              </a:solidFill>
              <a:effectLst>
                <a:outerShdw blurRad="50800" dist="39000" dir="5460000" algn="tl">
                  <a:srgbClr val="000000">
                    <a:alpha val="38000"/>
                  </a:srgbClr>
                </a:outerShdw>
              </a:effectLst>
              <a:latin typeface="Arial Black" panose="020B0A04020102020204" pitchFamily="34" charset="0"/>
            </a:endParaRPr>
          </a:p>
          <a:p>
            <a:pPr fontAlgn="auto">
              <a:spcBef>
                <a:spcPts val="0"/>
              </a:spcBef>
              <a:spcAft>
                <a:spcPts val="0"/>
              </a:spcAft>
              <a:defRPr/>
            </a:pPr>
            <a:endParaRPr lang="en-IE" sz="2800" b="1" dirty="0">
              <a:ln w="11430"/>
              <a:solidFill>
                <a:schemeClr val="accent6">
                  <a:lumMod val="60000"/>
                  <a:lumOff val="40000"/>
                </a:schemeClr>
              </a:solidFill>
              <a:effectLst>
                <a:outerShdw blurRad="50800" dist="39000" dir="5460000" algn="tl">
                  <a:srgbClr val="000000">
                    <a:alpha val="38000"/>
                  </a:srgbClr>
                </a:outerShdw>
              </a:effectLst>
              <a:latin typeface="Arial Black" panose="020B0A04020102020204" pitchFamily="34" charset="0"/>
            </a:endParaRPr>
          </a:p>
          <a:p>
            <a:pPr fontAlgn="auto">
              <a:spcBef>
                <a:spcPts val="0"/>
              </a:spcBef>
              <a:spcAft>
                <a:spcPts val="0"/>
              </a:spcAft>
              <a:defRPr/>
            </a:pPr>
            <a:endParaRPr lang="en-IE" sz="2800" b="1" dirty="0">
              <a:ln w="11430"/>
              <a:solidFill>
                <a:schemeClr val="accent6">
                  <a:lumMod val="50000"/>
                </a:schemeClr>
              </a:solidFill>
              <a:effectLst>
                <a:outerShdw blurRad="50800" dist="39000" dir="5460000" algn="tl">
                  <a:srgbClr val="000000">
                    <a:alpha val="38000"/>
                  </a:srgbClr>
                </a:outerShdw>
              </a:effectLst>
              <a:latin typeface="Arial Black" panose="020B0A04020102020204" pitchFamily="34" charset="0"/>
            </a:endParaRPr>
          </a:p>
          <a:p>
            <a:pPr fontAlgn="auto">
              <a:spcBef>
                <a:spcPts val="0"/>
              </a:spcBef>
              <a:spcAft>
                <a:spcPts val="0"/>
              </a:spcAft>
              <a:defRPr/>
            </a:pPr>
            <a:endParaRPr lang="en-IE" sz="2800" b="1" dirty="0">
              <a:ln w="11430"/>
              <a:solidFill>
                <a:schemeClr val="accent6">
                  <a:lumMod val="50000"/>
                </a:schemeClr>
              </a:solidFill>
              <a:effectLst>
                <a:outerShdw blurRad="50800" dist="39000" dir="5460000" algn="tl">
                  <a:srgbClr val="000000">
                    <a:alpha val="38000"/>
                  </a:srgbClr>
                </a:outerShdw>
              </a:effectLst>
              <a:latin typeface="Arial Black" panose="020B0A04020102020204" pitchFamily="34" charset="0"/>
            </a:endParaRPr>
          </a:p>
          <a:p>
            <a:pPr fontAlgn="auto">
              <a:spcBef>
                <a:spcPts val="0"/>
              </a:spcBef>
              <a:spcAft>
                <a:spcPts val="0"/>
              </a:spcAft>
              <a:defRPr/>
            </a:pPr>
            <a:r>
              <a:rPr lang="en-IE" sz="2800" b="1" dirty="0">
                <a:ln w="11430"/>
                <a:solidFill>
                  <a:schemeClr val="accent6">
                    <a:lumMod val="50000"/>
                  </a:schemeClr>
                </a:solidFill>
                <a:effectLst>
                  <a:outerShdw blurRad="50800" dist="39000" dir="5460000" algn="tl">
                    <a:srgbClr val="000000">
                      <a:alpha val="38000"/>
                    </a:srgbClr>
                  </a:outerShdw>
                </a:effectLst>
                <a:latin typeface="Arial Black" panose="020B0A04020102020204" pitchFamily="34" charset="0"/>
              </a:rPr>
              <a:t>. </a:t>
            </a:r>
          </a:p>
          <a:p>
            <a:pPr fontAlgn="auto">
              <a:spcBef>
                <a:spcPts val="0"/>
              </a:spcBef>
              <a:spcAft>
                <a:spcPts val="0"/>
              </a:spcAft>
              <a:defRPr/>
            </a:pPr>
            <a:r>
              <a:rPr lang="en-IE"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							</a:t>
            </a:r>
            <a:endParaRPr lang="en-IE"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fontAlgn="auto">
              <a:spcAft>
                <a:spcPts val="0"/>
              </a:spcAft>
              <a:defRPr/>
            </a:pPr>
            <a:r>
              <a:rPr lang="en-IE" sz="2400" dirty="0" smtClean="0">
                <a:solidFill>
                  <a:schemeClr val="accent2"/>
                </a:solidFill>
                <a:latin typeface="Arial Black" panose="020B0A04020102020204" pitchFamily="34" charset="0"/>
              </a:rPr>
              <a:t>TEEU Biennial Delegate Conference 2014 Motion</a:t>
            </a:r>
            <a:endParaRPr lang="en-IE" sz="2400" dirty="0">
              <a:solidFill>
                <a:schemeClr val="accent2"/>
              </a:solidFill>
              <a:latin typeface="Arial Black" panose="020B0A04020102020204" pitchFamily="34" charset="0"/>
            </a:endParaRPr>
          </a:p>
        </p:txBody>
      </p:sp>
      <p:sp>
        <p:nvSpPr>
          <p:cNvPr id="3" name="Content Placeholder 2"/>
          <p:cNvSpPr>
            <a:spLocks noGrp="1"/>
          </p:cNvSpPr>
          <p:nvPr>
            <p:ph idx="1"/>
          </p:nvPr>
        </p:nvSpPr>
        <p:spPr>
          <a:xfrm>
            <a:off x="468313" y="1052513"/>
            <a:ext cx="8229600" cy="6264275"/>
          </a:xfrm>
        </p:spPr>
        <p:txBody>
          <a:bodyPr rtlCol="0">
            <a:normAutofit fontScale="92500" lnSpcReduction="10000"/>
          </a:bodyPr>
          <a:lstStyle/>
          <a:p>
            <a:pPr marL="0" indent="0" fontAlgn="auto">
              <a:spcAft>
                <a:spcPts val="0"/>
              </a:spcAft>
              <a:buClr>
                <a:schemeClr val="accent1">
                  <a:lumMod val="60000"/>
                  <a:lumOff val="40000"/>
                </a:schemeClr>
              </a:buClr>
              <a:buFont typeface="Arial" pitchFamily="34" charset="0"/>
              <a:buNone/>
              <a:defRPr/>
            </a:pPr>
            <a:endParaRPr lang="en-GB" sz="2900" b="1" dirty="0" smtClean="0"/>
          </a:p>
          <a:p>
            <a:pPr marL="0" indent="0" fontAlgn="auto">
              <a:spcAft>
                <a:spcPts val="0"/>
              </a:spcAft>
              <a:buClr>
                <a:schemeClr val="accent1">
                  <a:lumMod val="60000"/>
                  <a:lumOff val="40000"/>
                </a:schemeClr>
              </a:buClr>
              <a:buFont typeface="Arial" pitchFamily="34" charset="0"/>
              <a:buNone/>
              <a:defRPr/>
            </a:pPr>
            <a:endParaRPr lang="en-GB" sz="2900" b="1" dirty="0" smtClean="0"/>
          </a:p>
          <a:p>
            <a:pPr marL="0" indent="0" fontAlgn="auto">
              <a:spcAft>
                <a:spcPts val="0"/>
              </a:spcAft>
              <a:buClr>
                <a:schemeClr val="accent1">
                  <a:lumMod val="60000"/>
                  <a:lumOff val="40000"/>
                </a:schemeClr>
              </a:buClr>
              <a:buFont typeface="Arial" pitchFamily="34" charset="0"/>
              <a:buNone/>
              <a:defRPr/>
            </a:pPr>
            <a:endParaRPr lang="en-GB" sz="2900" b="1" dirty="0" smtClean="0"/>
          </a:p>
          <a:p>
            <a:pPr marL="0" indent="0" fontAlgn="auto">
              <a:spcAft>
                <a:spcPts val="0"/>
              </a:spcAft>
              <a:buClr>
                <a:schemeClr val="accent1">
                  <a:lumMod val="60000"/>
                  <a:lumOff val="40000"/>
                </a:schemeClr>
              </a:buClr>
              <a:buFont typeface="Arial" pitchFamily="34" charset="0"/>
              <a:buNone/>
              <a:defRPr/>
            </a:pPr>
            <a:endParaRPr lang="en-GB" sz="2900" b="1" dirty="0"/>
          </a:p>
          <a:p>
            <a:pPr marL="0" indent="0" fontAlgn="auto">
              <a:spcAft>
                <a:spcPts val="0"/>
              </a:spcAft>
              <a:buClr>
                <a:schemeClr val="accent1">
                  <a:lumMod val="60000"/>
                  <a:lumOff val="40000"/>
                </a:schemeClr>
              </a:buClr>
              <a:buFont typeface="Arial" pitchFamily="34" charset="0"/>
              <a:buNone/>
              <a:defRPr/>
            </a:pPr>
            <a:endParaRPr lang="en-GB" sz="2900" b="1" dirty="0" smtClean="0"/>
          </a:p>
          <a:p>
            <a:pPr marL="0" indent="0" fontAlgn="auto">
              <a:spcAft>
                <a:spcPts val="0"/>
              </a:spcAft>
              <a:buClr>
                <a:schemeClr val="accent1">
                  <a:lumMod val="60000"/>
                  <a:lumOff val="40000"/>
                </a:schemeClr>
              </a:buClr>
              <a:buFont typeface="Arial" pitchFamily="34" charset="0"/>
              <a:buNone/>
              <a:defRPr/>
            </a:pPr>
            <a:endParaRPr lang="en-GB" sz="2900" b="1" dirty="0"/>
          </a:p>
          <a:p>
            <a:pPr marL="0" indent="0" fontAlgn="auto">
              <a:spcAft>
                <a:spcPts val="0"/>
              </a:spcAft>
              <a:buClr>
                <a:schemeClr val="accent1">
                  <a:lumMod val="60000"/>
                  <a:lumOff val="40000"/>
                </a:schemeClr>
              </a:buClr>
              <a:buFont typeface="Arial" pitchFamily="34" charset="0"/>
              <a:buNone/>
              <a:defRPr/>
            </a:pPr>
            <a:r>
              <a:rPr lang="en-GB" sz="2900" b="1" dirty="0" smtClean="0"/>
              <a:t>25</a:t>
            </a:r>
            <a:r>
              <a:rPr lang="en-GB" sz="2000" b="1" dirty="0"/>
              <a:t>. </a:t>
            </a:r>
            <a:r>
              <a:rPr lang="en-GB" sz="2000" b="1" dirty="0">
                <a:solidFill>
                  <a:schemeClr val="accent2">
                    <a:lumMod val="75000"/>
                  </a:schemeClr>
                </a:solidFill>
              </a:rPr>
              <a:t>Transatlantic Trade and Investment Partnership (TTIP</a:t>
            </a:r>
            <a:r>
              <a:rPr lang="en-GB" sz="2000" b="1" dirty="0" smtClean="0">
                <a:solidFill>
                  <a:schemeClr val="accent2">
                    <a:lumMod val="75000"/>
                  </a:schemeClr>
                </a:solidFill>
              </a:rPr>
              <a:t>):</a:t>
            </a:r>
            <a:endParaRPr lang="en-IE" sz="2900" dirty="0">
              <a:solidFill>
                <a:schemeClr val="accent2">
                  <a:lumMod val="75000"/>
                </a:schemeClr>
              </a:solidFill>
            </a:endParaRPr>
          </a:p>
          <a:p>
            <a:pPr marL="274320" indent="-274320" fontAlgn="auto">
              <a:spcAft>
                <a:spcPts val="0"/>
              </a:spcAft>
              <a:buClr>
                <a:schemeClr val="accent1">
                  <a:lumMod val="60000"/>
                  <a:lumOff val="40000"/>
                </a:schemeClr>
              </a:buClr>
              <a:buFont typeface="Arial" pitchFamily="34" charset="0"/>
              <a:buChar char="•"/>
              <a:defRPr/>
            </a:pPr>
            <a:r>
              <a:rPr lang="en-IE" sz="2600" b="1" dirty="0" smtClean="0">
                <a:solidFill>
                  <a:schemeClr val="tx1"/>
                </a:solidFill>
              </a:rPr>
              <a:t>…. </a:t>
            </a:r>
            <a:r>
              <a:rPr lang="en-IE" sz="2600" b="1" dirty="0">
                <a:solidFill>
                  <a:schemeClr val="tx1"/>
                </a:solidFill>
              </a:rPr>
              <a:t>resolves that the TEEU oppose the ratification and implementation of this agreement at all forums in which it participates; inform the relevant government agencies of our opposition to TTIP</a:t>
            </a:r>
            <a:r>
              <a:rPr lang="en-IE" sz="2600" b="1" dirty="0">
                <a:solidFill>
                  <a:srgbClr val="FF0000"/>
                </a:solidFill>
              </a:rPr>
              <a:t>; </a:t>
            </a:r>
            <a:r>
              <a:rPr lang="en-IE" sz="2600" b="1" u="sng" dirty="0">
                <a:solidFill>
                  <a:srgbClr val="FF0000"/>
                </a:solidFill>
              </a:rPr>
              <a:t>encourage other trade unions to join us in opposition and </a:t>
            </a:r>
            <a:r>
              <a:rPr lang="en-IE" sz="2600" b="1" u="sng" dirty="0" smtClean="0">
                <a:solidFill>
                  <a:srgbClr val="FF0000"/>
                </a:solidFill>
              </a:rPr>
              <a:t>calls </a:t>
            </a:r>
            <a:r>
              <a:rPr lang="en-IE" sz="2600" b="1" u="sng" dirty="0">
                <a:solidFill>
                  <a:srgbClr val="FF0000"/>
                </a:solidFill>
              </a:rPr>
              <a:t>for its scrapping</a:t>
            </a:r>
            <a:r>
              <a:rPr lang="en-IE" sz="2600" b="1" u="sng" dirty="0" smtClean="0">
                <a:solidFill>
                  <a:srgbClr val="FF0000"/>
                </a:solidFill>
              </a:rPr>
              <a:t>.</a:t>
            </a:r>
          </a:p>
          <a:p>
            <a:pPr marL="274320" indent="-274320" fontAlgn="auto">
              <a:spcAft>
                <a:spcPts val="0"/>
              </a:spcAft>
              <a:buClr>
                <a:schemeClr val="accent1">
                  <a:lumMod val="60000"/>
                  <a:lumOff val="40000"/>
                </a:schemeClr>
              </a:buClr>
              <a:buFont typeface="Arial" pitchFamily="34" charset="0"/>
              <a:buChar char="•"/>
              <a:defRPr/>
            </a:pPr>
            <a:endParaRPr lang="en-IE" sz="2600" b="1" u="sng" dirty="0">
              <a:solidFill>
                <a:srgbClr val="FF0000"/>
              </a:solidFill>
            </a:endParaRPr>
          </a:p>
          <a:p>
            <a:pPr marL="274320" indent="-274320" fontAlgn="auto">
              <a:spcAft>
                <a:spcPts val="0"/>
              </a:spcAft>
              <a:buClr>
                <a:schemeClr val="accent1">
                  <a:lumMod val="60000"/>
                  <a:lumOff val="40000"/>
                </a:schemeClr>
              </a:buClr>
              <a:buFont typeface="Arial" pitchFamily="34" charset="0"/>
              <a:buChar char="•"/>
              <a:defRPr/>
            </a:pPr>
            <a:endParaRPr lang="en-IE" sz="2600" b="1" u="sng" dirty="0">
              <a:solidFill>
                <a:srgbClr val="FF0000"/>
              </a:solidFill>
            </a:endParaRPr>
          </a:p>
          <a:p>
            <a:pPr marL="0" indent="0" fontAlgn="auto">
              <a:spcAft>
                <a:spcPts val="0"/>
              </a:spcAft>
              <a:buClr>
                <a:schemeClr val="accent1">
                  <a:lumMod val="60000"/>
                  <a:lumOff val="40000"/>
                </a:schemeClr>
              </a:buClr>
              <a:buFont typeface="Arial" pitchFamily="34" charset="0"/>
              <a:buNone/>
              <a:defRPr/>
            </a:pPr>
            <a:r>
              <a:rPr lang="en-GB" i="1" dirty="0"/>
              <a:t> </a:t>
            </a:r>
            <a:endParaRPr lang="en-IE" dirty="0"/>
          </a:p>
          <a:p>
            <a:pPr marL="274320" indent="-274320" fontAlgn="auto">
              <a:spcAft>
                <a:spcPts val="0"/>
              </a:spcAft>
              <a:buClr>
                <a:schemeClr val="accent1">
                  <a:lumMod val="60000"/>
                  <a:lumOff val="40000"/>
                </a:schemeClr>
              </a:buClr>
              <a:buFont typeface="Arial" pitchFamily="34" charset="0"/>
              <a:buChar char="•"/>
              <a:defRPr/>
            </a:pPr>
            <a:endParaRPr lang="en-IE" dirty="0"/>
          </a:p>
        </p:txBody>
      </p:sp>
      <p:pic>
        <p:nvPicPr>
          <p:cNvPr id="68611" name="Picture 3"/>
          <p:cNvPicPr>
            <a:picLocks noChangeAspect="1" noChangeArrowheads="1"/>
          </p:cNvPicPr>
          <p:nvPr/>
        </p:nvPicPr>
        <p:blipFill>
          <a:blip r:embed="rId2"/>
          <a:srcRect/>
          <a:stretch>
            <a:fillRect/>
          </a:stretch>
        </p:blipFill>
        <p:spPr bwMode="auto">
          <a:xfrm>
            <a:off x="3995738" y="2060575"/>
            <a:ext cx="1143000" cy="1066800"/>
          </a:xfrm>
          <a:prstGeom prst="rect">
            <a:avLst/>
          </a:prstGeom>
          <a:noFill/>
          <a:ln w="9525">
            <a:noFill/>
            <a:miter lim="800000"/>
            <a:headEnd/>
            <a:tailEnd/>
          </a:ln>
        </p:spPr>
      </p:pic>
      <p:pic>
        <p:nvPicPr>
          <p:cNvPr id="68612" name="Picture 2"/>
          <p:cNvPicPr>
            <a:picLocks noChangeAspect="1" noChangeArrowheads="1"/>
          </p:cNvPicPr>
          <p:nvPr/>
        </p:nvPicPr>
        <p:blipFill>
          <a:blip r:embed="rId3"/>
          <a:srcRect/>
          <a:stretch>
            <a:fillRect/>
          </a:stretch>
        </p:blipFill>
        <p:spPr bwMode="auto">
          <a:xfrm>
            <a:off x="6300788" y="1125538"/>
            <a:ext cx="1905000" cy="2725737"/>
          </a:xfrm>
          <a:prstGeom prst="rect">
            <a:avLst/>
          </a:prstGeom>
          <a:noFill/>
          <a:ln w="9525">
            <a:noFill/>
            <a:miter lim="800000"/>
            <a:headEnd/>
            <a:tailEnd/>
          </a:ln>
        </p:spPr>
      </p:pic>
      <p:pic>
        <p:nvPicPr>
          <p:cNvPr id="68613" name="Picture 6" descr="C:\Users\store account\AppData\Local\Microsoft\Windows\INetCache\Content.Word\IMG_2994.jpg"/>
          <p:cNvPicPr>
            <a:picLocks noChangeAspect="1" noChangeArrowheads="1"/>
          </p:cNvPicPr>
          <p:nvPr/>
        </p:nvPicPr>
        <p:blipFill>
          <a:blip r:embed="rId4"/>
          <a:srcRect l="20267" t="8638" r="14452"/>
          <a:stretch>
            <a:fillRect/>
          </a:stretch>
        </p:blipFill>
        <p:spPr bwMode="auto">
          <a:xfrm>
            <a:off x="1116013" y="1108075"/>
            <a:ext cx="20161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pPr algn="ctr" fontAlgn="auto">
              <a:spcAft>
                <a:spcPts val="0"/>
              </a:spcAft>
              <a:defRPr/>
            </a:pPr>
            <a:r>
              <a:rPr lang="en-IE" sz="4000" dirty="0" smtClean="0">
                <a:solidFill>
                  <a:schemeClr val="accent6">
                    <a:tint val="1000"/>
                  </a:schemeClr>
                </a:solidFill>
                <a:latin typeface="Arial Black" panose="020B0A04020102020204" pitchFamily="34" charset="0"/>
              </a:rPr>
              <a:t/>
            </a:r>
            <a:br>
              <a:rPr lang="en-IE" sz="4000" dirty="0" smtClean="0">
                <a:solidFill>
                  <a:schemeClr val="accent6">
                    <a:tint val="1000"/>
                  </a:schemeClr>
                </a:solidFill>
                <a:latin typeface="Arial Black" panose="020B0A04020102020204" pitchFamily="34" charset="0"/>
              </a:rPr>
            </a:br>
            <a:r>
              <a:rPr lang="en-IE" sz="4000" dirty="0" smtClean="0">
                <a:solidFill>
                  <a:schemeClr val="accent6">
                    <a:tint val="1000"/>
                  </a:schemeClr>
                </a:solidFill>
                <a:latin typeface="Arial Black" panose="020B0A04020102020204" pitchFamily="34" charset="0"/>
              </a:rPr>
              <a:t>The </a:t>
            </a:r>
            <a:r>
              <a:rPr lang="en-IE" sz="4000" dirty="0">
                <a:solidFill>
                  <a:schemeClr val="accent6">
                    <a:tint val="1000"/>
                  </a:schemeClr>
                </a:solidFill>
                <a:latin typeface="Arial Black" panose="020B0A04020102020204" pitchFamily="34" charset="0"/>
              </a:rPr>
              <a:t>People’s Movement</a:t>
            </a:r>
            <a:br>
              <a:rPr lang="en-IE" sz="4000" dirty="0">
                <a:solidFill>
                  <a:schemeClr val="accent6">
                    <a:tint val="1000"/>
                  </a:schemeClr>
                </a:solidFill>
                <a:latin typeface="Arial Black" panose="020B0A04020102020204" pitchFamily="34" charset="0"/>
              </a:rPr>
            </a:br>
            <a:endParaRPr lang="en-IE" sz="1800" dirty="0">
              <a:solidFill>
                <a:schemeClr val="accent5">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69634" name="Rectangle 3"/>
          <p:cNvSpPr>
            <a:spLocks noChangeArrowheads="1"/>
          </p:cNvSpPr>
          <p:nvPr/>
        </p:nvSpPr>
        <p:spPr bwMode="auto">
          <a:xfrm>
            <a:off x="1476375" y="3244850"/>
            <a:ext cx="7583488" cy="6001643"/>
          </a:xfrm>
          <a:prstGeom prst="rect">
            <a:avLst/>
          </a:prstGeom>
          <a:noFill/>
          <a:ln w="9525">
            <a:noFill/>
            <a:miter lim="800000"/>
            <a:headEnd/>
            <a:tailEnd/>
          </a:ln>
        </p:spPr>
        <p:txBody>
          <a:bodyPr>
            <a:spAutoFit/>
          </a:bodyPr>
          <a:lstStyle/>
          <a:p>
            <a:endParaRPr lang="en-IE" u="sng" dirty="0">
              <a:latin typeface="Tw Cen MT" pitchFamily="34" charset="0"/>
              <a:hlinkClick r:id="rId2"/>
            </a:endParaRPr>
          </a:p>
          <a:p>
            <a:endParaRPr lang="en-IE" u="sng" dirty="0">
              <a:latin typeface="Tw Cen MT" pitchFamily="34" charset="0"/>
              <a:hlinkClick r:id="rId2"/>
            </a:endParaRPr>
          </a:p>
          <a:p>
            <a:endParaRPr lang="en-IE" u="sng" dirty="0">
              <a:latin typeface="Tw Cen MT" pitchFamily="34" charset="0"/>
              <a:hlinkClick r:id="rId2"/>
            </a:endParaRPr>
          </a:p>
          <a:p>
            <a:endParaRPr lang="en-IE" u="sng" dirty="0">
              <a:latin typeface="Tw Cen MT" pitchFamily="34" charset="0"/>
              <a:hlinkClick r:id="rId2"/>
            </a:endParaRPr>
          </a:p>
          <a:p>
            <a:endParaRPr lang="en-IE" u="sng" dirty="0">
              <a:latin typeface="Tw Cen MT" pitchFamily="34" charset="0"/>
              <a:hlinkClick r:id="rId2"/>
            </a:endParaRPr>
          </a:p>
          <a:p>
            <a:endParaRPr lang="en-IE" u="sng" dirty="0">
              <a:latin typeface="Tw Cen MT" pitchFamily="34" charset="0"/>
              <a:hlinkClick r:id="rId2"/>
            </a:endParaRPr>
          </a:p>
          <a:p>
            <a:endParaRPr lang="en-IE" u="sng" dirty="0">
              <a:latin typeface="Tw Cen MT" pitchFamily="34" charset="0"/>
              <a:hlinkClick r:id="rId2"/>
            </a:endParaRPr>
          </a:p>
          <a:p>
            <a:endParaRPr lang="en-IE" u="sng" dirty="0">
              <a:latin typeface="Tw Cen MT" pitchFamily="34" charset="0"/>
              <a:hlinkClick r:id="rId2"/>
            </a:endParaRPr>
          </a:p>
          <a:p>
            <a:endParaRPr lang="en-IE" u="sng" dirty="0">
              <a:latin typeface="Tw Cen MT" pitchFamily="34" charset="0"/>
              <a:hlinkClick r:id="rId2"/>
            </a:endParaRPr>
          </a:p>
          <a:p>
            <a:r>
              <a:rPr lang="en-IE" sz="3600" b="1" u="sng" dirty="0">
                <a:solidFill>
                  <a:srgbClr val="FFFF00"/>
                </a:solidFill>
                <a:latin typeface="Tw Cen MT" pitchFamily="34" charset="0"/>
                <a:hlinkClick r:id="rId2"/>
              </a:rPr>
              <a:t>www.people.ie</a:t>
            </a:r>
            <a:r>
              <a:rPr lang="en-IE" sz="3600" b="1" dirty="0">
                <a:solidFill>
                  <a:srgbClr val="FFFF00"/>
                </a:solidFill>
                <a:latin typeface="Tw Cen MT" pitchFamily="34" charset="0"/>
              </a:rPr>
              <a:t> </a:t>
            </a:r>
            <a:r>
              <a:rPr lang="en-IE" b="1" dirty="0">
                <a:solidFill>
                  <a:srgbClr val="FFFF00"/>
                </a:solidFill>
                <a:latin typeface="Tw Cen MT" pitchFamily="34" charset="0"/>
              </a:rPr>
              <a:t> </a:t>
            </a:r>
            <a:r>
              <a:rPr lang="en-IE" sz="3600" b="1" u="sng" dirty="0" smtClean="0">
                <a:solidFill>
                  <a:srgbClr val="FFFF00"/>
                </a:solidFill>
                <a:latin typeface="Tw Cen MT" pitchFamily="34" charset="0"/>
                <a:hlinkClick r:id="rId3"/>
              </a:rPr>
              <a:t>post@people.ie</a:t>
            </a:r>
            <a:endParaRPr lang="en-IE" sz="3600" b="1" u="sng" dirty="0">
              <a:solidFill>
                <a:srgbClr val="FFFF00"/>
              </a:solidFill>
              <a:latin typeface="Tw Cen MT" pitchFamily="34" charset="0"/>
            </a:endParaRPr>
          </a:p>
          <a:p>
            <a:r>
              <a:rPr lang="en-IE" sz="2400" b="1" u="sng" dirty="0" err="1">
                <a:solidFill>
                  <a:schemeClr val="bg2">
                    <a:lumMod val="50000"/>
                    <a:lumOff val="50000"/>
                  </a:schemeClr>
                </a:solidFill>
                <a:latin typeface="Tw Cen MT" pitchFamily="34" charset="0"/>
              </a:rPr>
              <a:t>peoplesmovementireland</a:t>
            </a:r>
            <a:endParaRPr lang="en-IE" sz="2400" b="1" u="sng" dirty="0">
              <a:solidFill>
                <a:schemeClr val="bg2">
                  <a:lumMod val="50000"/>
                  <a:lumOff val="50000"/>
                </a:schemeClr>
              </a:solidFill>
              <a:latin typeface="Tw Cen MT" pitchFamily="34" charset="0"/>
            </a:endParaRPr>
          </a:p>
          <a:p>
            <a:endParaRPr lang="en-IE" u="sng" dirty="0">
              <a:latin typeface="Tw Cen MT" pitchFamily="34" charset="0"/>
            </a:endParaRPr>
          </a:p>
          <a:p>
            <a:endParaRPr lang="en-IE" u="sng" dirty="0">
              <a:latin typeface="Tw Cen MT" pitchFamily="34" charset="0"/>
            </a:endParaRPr>
          </a:p>
          <a:p>
            <a:endParaRPr lang="en-IE" u="sng" dirty="0">
              <a:latin typeface="Tw Cen MT" pitchFamily="34" charset="0"/>
            </a:endParaRPr>
          </a:p>
          <a:p>
            <a:endParaRPr lang="en-IE" u="sng" dirty="0">
              <a:latin typeface="Tw Cen MT" pitchFamily="34" charset="0"/>
            </a:endParaRPr>
          </a:p>
          <a:p>
            <a:endParaRPr lang="en-IE" u="sng" dirty="0">
              <a:latin typeface="Tw Cen MT" pitchFamily="34" charset="0"/>
            </a:endParaRPr>
          </a:p>
          <a:p>
            <a:endParaRPr lang="en-IE" u="sng" dirty="0">
              <a:latin typeface="Tw Cen MT" pitchFamily="34" charset="0"/>
            </a:endParaRPr>
          </a:p>
          <a:p>
            <a:endParaRPr lang="en-IE" u="sng" dirty="0">
              <a:latin typeface="Tw Cen MT" pitchFamily="34" charset="0"/>
            </a:endParaRPr>
          </a:p>
          <a:p>
            <a:endParaRPr lang="en-IE" u="sng" dirty="0">
              <a:latin typeface="Tw Cen MT" pitchFamily="34" charset="0"/>
            </a:endParaRPr>
          </a:p>
          <a:p>
            <a:endParaRPr lang="en-IE" dirty="0">
              <a:latin typeface="Tw Cen MT" pitchFamily="34" charset="0"/>
            </a:endParaRPr>
          </a:p>
        </p:txBody>
      </p:sp>
      <p:pic>
        <p:nvPicPr>
          <p:cNvPr id="69635" name="Picture 6"/>
          <p:cNvPicPr>
            <a:picLocks noChangeAspect="1" noChangeArrowheads="1"/>
          </p:cNvPicPr>
          <p:nvPr/>
        </p:nvPicPr>
        <p:blipFill>
          <a:blip r:embed="rId4"/>
          <a:srcRect l="27959" t="9172" r="38258" b="5621"/>
          <a:stretch>
            <a:fillRect/>
          </a:stretch>
        </p:blipFill>
        <p:spPr bwMode="auto">
          <a:xfrm>
            <a:off x="1258888" y="1343025"/>
            <a:ext cx="2808287" cy="3802063"/>
          </a:xfrm>
          <a:prstGeom prst="rect">
            <a:avLst/>
          </a:prstGeom>
          <a:noFill/>
          <a:ln w="9525">
            <a:noFill/>
            <a:miter lim="800000"/>
            <a:headEnd/>
            <a:tailEnd/>
          </a:ln>
        </p:spPr>
      </p:pic>
      <p:sp>
        <p:nvSpPr>
          <p:cNvPr id="69636" name="Content Placeholder 4"/>
          <p:cNvSpPr>
            <a:spLocks noGrp="1"/>
          </p:cNvSpPr>
          <p:nvPr>
            <p:ph idx="1"/>
          </p:nvPr>
        </p:nvSpPr>
        <p:spPr>
          <a:xfrm>
            <a:off x="457200" y="1600200"/>
            <a:ext cx="8229600" cy="5141168"/>
          </a:xfrm>
        </p:spPr>
        <p:txBody>
          <a:bodyPr/>
          <a:lstStyle/>
          <a:p>
            <a:r>
              <a:rPr lang="en-IE" sz="800" dirty="0" smtClean="0"/>
              <a:t>.</a:t>
            </a:r>
          </a:p>
        </p:txBody>
      </p:sp>
      <p:pic>
        <p:nvPicPr>
          <p:cNvPr id="69637" name="Picture 7" descr="C:\Users\store account\Pictures\TTIP DEMO\IMG_2833.JPG"/>
          <p:cNvPicPr>
            <a:picLocks noChangeAspect="1" noChangeArrowheads="1"/>
          </p:cNvPicPr>
          <p:nvPr/>
        </p:nvPicPr>
        <p:blipFill>
          <a:blip r:embed="rId5"/>
          <a:srcRect r="29070"/>
          <a:stretch>
            <a:fillRect/>
          </a:stretch>
        </p:blipFill>
        <p:spPr bwMode="auto">
          <a:xfrm>
            <a:off x="4859338" y="1343025"/>
            <a:ext cx="2665412" cy="38163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r>
              <a:rPr lang="en-IE" dirty="0" smtClean="0"/>
              <a:t>.</a:t>
            </a:r>
            <a:endParaRPr lang="en-IE" dirty="0"/>
          </a:p>
        </p:txBody>
      </p:sp>
      <p:sp>
        <p:nvSpPr>
          <p:cNvPr id="3" name="Content Placeholder 2"/>
          <p:cNvSpPr>
            <a:spLocks noGrp="1"/>
          </p:cNvSpPr>
          <p:nvPr>
            <p:ph idx="1"/>
          </p:nvPr>
        </p:nvSpPr>
        <p:spPr>
          <a:xfrm>
            <a:off x="457200" y="260648"/>
            <a:ext cx="8229600" cy="6480720"/>
          </a:xfrm>
        </p:spPr>
        <p:txBody>
          <a:bodyPr/>
          <a:lstStyle/>
          <a:p>
            <a:r>
              <a:rPr lang="en-IE" b="1" dirty="0" smtClean="0"/>
              <a:t>Peoples </a:t>
            </a:r>
            <a:r>
              <a:rPr lang="en-IE" b="1" dirty="0"/>
              <a:t>Movement: </a:t>
            </a:r>
            <a:r>
              <a:rPr lang="en-IE" b="1" dirty="0">
                <a:hlinkClick r:id="rId2"/>
              </a:rPr>
              <a:t>https://</a:t>
            </a:r>
            <a:r>
              <a:rPr lang="en-IE" b="1" dirty="0" smtClean="0">
                <a:hlinkClick r:id="rId2"/>
              </a:rPr>
              <a:t>www.facebook.com/peoplesmovementireland</a:t>
            </a:r>
            <a:endParaRPr lang="en-IE" b="1" dirty="0" smtClean="0"/>
          </a:p>
          <a:p>
            <a:endParaRPr lang="en-IE" b="1" dirty="0" smtClean="0"/>
          </a:p>
          <a:p>
            <a:r>
              <a:rPr lang="en-IE" b="1" dirty="0" smtClean="0"/>
              <a:t>AntiAusterity Alliance </a:t>
            </a:r>
            <a:r>
              <a:rPr lang="en-IE" b="1" dirty="0" smtClean="0">
                <a:hlinkClick r:id="rId3"/>
              </a:rPr>
              <a:t>https</a:t>
            </a:r>
            <a:r>
              <a:rPr lang="en-IE" b="1" dirty="0">
                <a:hlinkClick r:id="rId3"/>
              </a:rPr>
              <a:t>://</a:t>
            </a:r>
            <a:r>
              <a:rPr lang="en-IE" b="1" dirty="0" smtClean="0">
                <a:hlinkClick r:id="rId3"/>
              </a:rPr>
              <a:t>www.facebook.com/AntiAusterityAlliance</a:t>
            </a:r>
            <a:endParaRPr lang="en-IE" b="1" dirty="0" smtClean="0"/>
          </a:p>
          <a:p>
            <a:endParaRPr lang="en-IE" b="1" dirty="0" smtClean="0"/>
          </a:p>
          <a:p>
            <a:r>
              <a:rPr lang="en-IE" b="1" dirty="0"/>
              <a:t>Uplift: </a:t>
            </a:r>
            <a:r>
              <a:rPr lang="en-IE" b="1" dirty="0">
                <a:hlinkClick r:id="rId4"/>
              </a:rPr>
              <a:t>https://</a:t>
            </a:r>
            <a:r>
              <a:rPr lang="en-IE" b="1" dirty="0" smtClean="0">
                <a:hlinkClick r:id="rId4"/>
              </a:rPr>
              <a:t>www.facebook.com/UpliftIreland</a:t>
            </a:r>
            <a:endParaRPr lang="en-IE" b="1" dirty="0" smtClean="0"/>
          </a:p>
          <a:p>
            <a:endParaRPr lang="en-IE" b="1" dirty="0" smtClean="0"/>
          </a:p>
          <a:p>
            <a:r>
              <a:rPr lang="en-IE" b="1" dirty="0" smtClean="0"/>
              <a:t>TTIP </a:t>
            </a:r>
            <a:r>
              <a:rPr lang="en-IE" b="1" dirty="0"/>
              <a:t>information Network : </a:t>
            </a:r>
            <a:r>
              <a:rPr lang="en-IE" b="1" dirty="0">
                <a:hlinkClick r:id="rId5"/>
              </a:rPr>
              <a:t>https://</a:t>
            </a:r>
            <a:r>
              <a:rPr lang="en-IE" b="1" dirty="0" smtClean="0">
                <a:hlinkClick r:id="rId5"/>
              </a:rPr>
              <a:t>www.facebook.com/TTIPInformationNetwork</a:t>
            </a:r>
            <a:endParaRPr lang="en-IE" b="1" dirty="0" smtClean="0"/>
          </a:p>
          <a:p>
            <a:endParaRPr lang="en-IE" b="1" dirty="0"/>
          </a:p>
          <a:p>
            <a:r>
              <a:rPr lang="en-IE" b="1" dirty="0" smtClean="0"/>
              <a:t>Ireland against TTIP</a:t>
            </a:r>
            <a:r>
              <a:rPr lang="en-IE" b="1" dirty="0"/>
              <a:t>: </a:t>
            </a:r>
            <a:r>
              <a:rPr lang="en-IE" b="1" dirty="0">
                <a:hlinkClick r:id="rId6"/>
              </a:rPr>
              <a:t>https://www.facebook.com/groups/1481844492091679/?</a:t>
            </a:r>
            <a:r>
              <a:rPr lang="en-IE" b="1" dirty="0" smtClean="0">
                <a:hlinkClick r:id="rId6"/>
              </a:rPr>
              <a:t>fref=ts</a:t>
            </a:r>
            <a:endParaRPr lang="en-IE" b="1" dirty="0" smtClean="0"/>
          </a:p>
          <a:p>
            <a:r>
              <a:rPr lang="en-IE" b="1" dirty="0" smtClean="0"/>
              <a:t>Artists </a:t>
            </a:r>
            <a:r>
              <a:rPr lang="en-IE" b="1" dirty="0"/>
              <a:t>against TTIP: </a:t>
            </a:r>
            <a:r>
              <a:rPr lang="en-IE" b="1" dirty="0">
                <a:hlinkClick r:id="rId7"/>
              </a:rPr>
              <a:t>https://</a:t>
            </a:r>
            <a:r>
              <a:rPr lang="en-IE" b="1" dirty="0" smtClean="0">
                <a:hlinkClick r:id="rId7"/>
              </a:rPr>
              <a:t>www.facebook.com/AATTIP</a:t>
            </a:r>
            <a:endParaRPr lang="en-IE" b="1" dirty="0" smtClean="0"/>
          </a:p>
          <a:p>
            <a:endParaRPr lang="en-IE" dirty="0"/>
          </a:p>
          <a:p>
            <a:endParaRPr lang="en-IE" dirty="0"/>
          </a:p>
        </p:txBody>
      </p:sp>
    </p:spTree>
    <p:extLst>
      <p:ext uri="{BB962C8B-B14F-4D97-AF65-F5344CB8AC3E}">
        <p14:creationId xmlns:p14="http://schemas.microsoft.com/office/powerpoint/2010/main" val="4001131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ctr" fontAlgn="auto">
              <a:spcAft>
                <a:spcPts val="0"/>
              </a:spcAft>
              <a:defRPr/>
            </a:pPr>
            <a:r>
              <a:rPr lang="en-IE" dirty="0" smtClean="0">
                <a:solidFill>
                  <a:srgbClr val="FF0000"/>
                </a:solidFill>
                <a:latin typeface="Arial Black" panose="020B0A04020102020204" pitchFamily="34" charset="0"/>
              </a:rPr>
              <a:t>FDI - Foreign Direct Investment</a:t>
            </a:r>
            <a:endParaRPr lang="en-IE"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457200" y="1412875"/>
            <a:ext cx="8229600" cy="4713288"/>
          </a:xfr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endParaRPr lang="en-US" sz="2100" b="1" dirty="0" smtClean="0">
              <a:latin typeface="Arial Black" panose="020B0A04020102020204" pitchFamily="34" charset="0"/>
            </a:endParaRPr>
          </a:p>
          <a:p>
            <a:pPr marL="274320" indent="-274320" fontAlgn="auto">
              <a:spcAft>
                <a:spcPts val="0"/>
              </a:spcAft>
              <a:buClr>
                <a:schemeClr val="accent1">
                  <a:lumMod val="60000"/>
                  <a:lumOff val="40000"/>
                </a:schemeClr>
              </a:buClr>
              <a:buFont typeface="Arial" pitchFamily="34" charset="0"/>
              <a:buChar char="•"/>
              <a:defRPr/>
            </a:pPr>
            <a:r>
              <a:rPr lang="en-US" sz="2100" b="1" dirty="0" smtClean="0">
                <a:latin typeface="Arial Black" panose="020B0A04020102020204" pitchFamily="34" charset="0"/>
              </a:rPr>
              <a:t>According to CEPR, removing NTBs to </a:t>
            </a:r>
            <a:r>
              <a:rPr lang="en-US" sz="2100" b="1" i="1" dirty="0">
                <a:latin typeface="Arial Black" panose="020B0A04020102020204" pitchFamily="34" charset="0"/>
              </a:rPr>
              <a:t>foreign direct investment </a:t>
            </a:r>
            <a:r>
              <a:rPr lang="en-US" sz="2100" b="1" dirty="0" smtClean="0">
                <a:latin typeface="Arial Black" panose="020B0A04020102020204" pitchFamily="34" charset="0"/>
              </a:rPr>
              <a:t>gives</a:t>
            </a:r>
            <a:r>
              <a:rPr lang="en-US" sz="2100" b="1" i="1" dirty="0" smtClean="0">
                <a:latin typeface="Arial Black" panose="020B0A04020102020204" pitchFamily="34" charset="0"/>
              </a:rPr>
              <a:t> </a:t>
            </a:r>
            <a:r>
              <a:rPr lang="en-US" sz="2100" b="1" dirty="0" smtClean="0">
                <a:latin typeface="Arial Black" panose="020B0A04020102020204" pitchFamily="34" charset="0"/>
              </a:rPr>
              <a:t>a </a:t>
            </a:r>
            <a:r>
              <a:rPr lang="en-US" sz="2100" b="1" dirty="0">
                <a:latin typeface="Arial Black" panose="020B0A04020102020204" pitchFamily="34" charset="0"/>
              </a:rPr>
              <a:t>9.4% increase in employment by US affiliates in Europe, </a:t>
            </a:r>
            <a:r>
              <a:rPr lang="en-US" sz="2100" b="1" dirty="0" smtClean="0">
                <a:latin typeface="Arial Black" panose="020B0A04020102020204" pitchFamily="34" charset="0"/>
              </a:rPr>
              <a:t>and an </a:t>
            </a:r>
            <a:r>
              <a:rPr lang="en-US" sz="2100" b="1" dirty="0">
                <a:latin typeface="Arial Black" panose="020B0A04020102020204" pitchFamily="34" charset="0"/>
              </a:rPr>
              <a:t>increase in profits of EU firms in the US of €10.3 </a:t>
            </a:r>
            <a:r>
              <a:rPr lang="en-US" sz="2100" b="1" dirty="0" smtClean="0">
                <a:latin typeface="Arial Black" panose="020B0A04020102020204" pitchFamily="34" charset="0"/>
              </a:rPr>
              <a:t>billion. </a:t>
            </a:r>
          </a:p>
          <a:p>
            <a:pPr marL="274320" indent="-274320" fontAlgn="auto">
              <a:spcAft>
                <a:spcPts val="0"/>
              </a:spcAft>
              <a:buClr>
                <a:schemeClr val="accent1">
                  <a:lumMod val="60000"/>
                  <a:lumOff val="40000"/>
                </a:schemeClr>
              </a:buClr>
              <a:buFont typeface="Arial" pitchFamily="34" charset="0"/>
              <a:buChar char="•"/>
              <a:defRPr/>
            </a:pPr>
            <a:endParaRPr lang="en-US" sz="2100" b="1" dirty="0">
              <a:latin typeface="Arial Black" panose="020B0A04020102020204" pitchFamily="34" charset="0"/>
            </a:endParaRPr>
          </a:p>
          <a:p>
            <a:pPr marL="274320" indent="-274320" fontAlgn="auto">
              <a:spcAft>
                <a:spcPts val="0"/>
              </a:spcAft>
              <a:buClr>
                <a:schemeClr val="accent1">
                  <a:lumMod val="60000"/>
                  <a:lumOff val="40000"/>
                </a:schemeClr>
              </a:buClr>
              <a:buFont typeface="Arial" pitchFamily="34" charset="0"/>
              <a:buChar char="•"/>
              <a:defRPr/>
            </a:pPr>
            <a:r>
              <a:rPr lang="en-US" sz="2100" b="1" dirty="0" smtClean="0">
                <a:latin typeface="Arial Black" panose="020B0A04020102020204" pitchFamily="34" charset="0"/>
              </a:rPr>
              <a:t>But substitution </a:t>
            </a:r>
            <a:r>
              <a:rPr lang="en-US" sz="2100" b="1" dirty="0">
                <a:latin typeface="Arial Black" panose="020B0A04020102020204" pitchFamily="34" charset="0"/>
              </a:rPr>
              <a:t>effects, </a:t>
            </a:r>
            <a:r>
              <a:rPr lang="en-US" sz="2100" b="1" dirty="0" smtClean="0">
                <a:latin typeface="Arial Black" panose="020B0A04020102020204" pitchFamily="34" charset="0"/>
              </a:rPr>
              <a:t>- how </a:t>
            </a:r>
            <a:r>
              <a:rPr lang="en-US" sz="2100" b="1" dirty="0">
                <a:latin typeface="Arial Black" panose="020B0A04020102020204" pitchFamily="34" charset="0"/>
              </a:rPr>
              <a:t>the increased economic activity that is calculated displaces other </a:t>
            </a:r>
            <a:r>
              <a:rPr lang="en-US" sz="2100" b="1" dirty="0" smtClean="0">
                <a:latin typeface="Arial Black" panose="020B0A04020102020204" pitchFamily="34" charset="0"/>
              </a:rPr>
              <a:t>activities – are omitted.</a:t>
            </a:r>
            <a:endParaRPr lang="en-IE" sz="2100" b="1" dirty="0">
              <a:latin typeface="Arial Black" panose="020B0A04020102020204" pitchFamily="34" charset="0"/>
            </a:endParaRPr>
          </a:p>
          <a:p>
            <a:pPr marL="0" indent="0" fontAlgn="auto">
              <a:spcAft>
                <a:spcPts val="0"/>
              </a:spcAft>
              <a:buClr>
                <a:schemeClr val="accent1">
                  <a:lumMod val="60000"/>
                  <a:lumOff val="40000"/>
                </a:schemeClr>
              </a:buClr>
              <a:buFont typeface="Arial" pitchFamily="34" charset="0"/>
              <a:buNone/>
              <a:defRPr/>
            </a:pPr>
            <a:r>
              <a:rPr lang="en-US" sz="2100" b="1" dirty="0">
                <a:latin typeface="Arial Black" panose="020B0A04020102020204" pitchFamily="34" charset="0"/>
              </a:rPr>
              <a:t> </a:t>
            </a:r>
            <a:endParaRPr lang="en-IE" sz="2100" b="1" dirty="0">
              <a:latin typeface="Arial Black" panose="020B0A04020102020204" pitchFamily="34" charset="0"/>
            </a:endParaRPr>
          </a:p>
          <a:p>
            <a:pPr marL="274320" indent="-274320" fontAlgn="auto">
              <a:spcAft>
                <a:spcPts val="0"/>
              </a:spcAft>
              <a:buClr>
                <a:schemeClr val="accent1">
                  <a:lumMod val="60000"/>
                  <a:lumOff val="40000"/>
                </a:schemeClr>
              </a:buClr>
              <a:buFont typeface="Arial" pitchFamily="34" charset="0"/>
              <a:buChar char="•"/>
              <a:defRPr/>
            </a:pPr>
            <a:r>
              <a:rPr lang="en-US" sz="2100" b="1" dirty="0">
                <a:latin typeface="Arial Black" panose="020B0A04020102020204" pitchFamily="34" charset="0"/>
              </a:rPr>
              <a:t>These are crucial because FDI is an alternative to exports for </a:t>
            </a:r>
            <a:r>
              <a:rPr lang="en-US" sz="2100" b="1" u="sng" dirty="0">
                <a:latin typeface="Arial Black" panose="020B0A04020102020204" pitchFamily="34" charset="0"/>
              </a:rPr>
              <a:t>serving</a:t>
            </a:r>
            <a:r>
              <a:rPr lang="en-US" sz="2100" b="1" dirty="0">
                <a:latin typeface="Arial Black" panose="020B0A04020102020204" pitchFamily="34" charset="0"/>
              </a:rPr>
              <a:t> foreign </a:t>
            </a:r>
            <a:r>
              <a:rPr lang="en-US" sz="2100" b="1" dirty="0" smtClean="0">
                <a:latin typeface="Arial Black" panose="020B0A04020102020204" pitchFamily="34" charset="0"/>
              </a:rPr>
              <a:t>markets and would </a:t>
            </a:r>
            <a:r>
              <a:rPr lang="en-US" sz="2100" b="1" dirty="0">
                <a:latin typeface="Arial Black" panose="020B0A04020102020204" pitchFamily="34" charset="0"/>
              </a:rPr>
              <a:t>normally reduce exports to the host region/country. </a:t>
            </a:r>
            <a:endParaRPr lang="en-US" sz="2100" b="1" dirty="0" smtClean="0">
              <a:latin typeface="Arial Black" panose="020B0A040201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algn="ctr" fontAlgn="auto">
              <a:spcAft>
                <a:spcPts val="0"/>
              </a:spcAft>
              <a:defRPr/>
            </a:pPr>
            <a:r>
              <a:rPr lang="en-IE" dirty="0" smtClean="0">
                <a:solidFill>
                  <a:srgbClr val="FF0000"/>
                </a:solidFill>
                <a:latin typeface="Arial Black" panose="020B0A04020102020204" pitchFamily="34" charset="0"/>
              </a:rPr>
              <a:t>It could be rough!</a:t>
            </a:r>
            <a:endParaRPr lang="en-IE"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rtlCol="0">
            <a:normAutofit fontScale="92500" lnSpcReduction="10000"/>
          </a:bodyPr>
          <a:lstStyle/>
          <a:p>
            <a:pPr marL="274320" indent="-274320" fontAlgn="auto">
              <a:spcAft>
                <a:spcPts val="0"/>
              </a:spcAft>
              <a:buClr>
                <a:schemeClr val="accent1">
                  <a:lumMod val="60000"/>
                  <a:lumOff val="40000"/>
                </a:schemeClr>
              </a:buClr>
              <a:buFont typeface="Arial" pitchFamily="34" charset="0"/>
              <a:buChar char="•"/>
              <a:defRPr/>
            </a:pPr>
            <a:r>
              <a:rPr lang="en-US" sz="2200" b="1" dirty="0" smtClean="0">
                <a:latin typeface="Arial Black" panose="020B0A04020102020204" pitchFamily="34" charset="0"/>
              </a:rPr>
              <a:t>The</a:t>
            </a:r>
            <a:r>
              <a:rPr lang="en-US" sz="2200" b="1" dirty="0">
                <a:latin typeface="Arial Black" panose="020B0A04020102020204" pitchFamily="34" charset="0"/>
              </a:rPr>
              <a:t> CEPR </a:t>
            </a:r>
            <a:r>
              <a:rPr lang="en-US" sz="2200" b="1" dirty="0" smtClean="0">
                <a:latin typeface="Arial Black" panose="020B0A04020102020204" pitchFamily="34" charset="0"/>
              </a:rPr>
              <a:t>analysis </a:t>
            </a:r>
            <a:r>
              <a:rPr lang="en-US" sz="2200" b="1" dirty="0">
                <a:latin typeface="Arial Black" panose="020B0A04020102020204" pitchFamily="34" charset="0"/>
              </a:rPr>
              <a:t>only addresses inter-industry job change, where people switch </a:t>
            </a:r>
            <a:r>
              <a:rPr lang="en-US" sz="2200" b="1" dirty="0" smtClean="0">
                <a:latin typeface="Arial Black" panose="020B0A04020102020204" pitchFamily="34" charset="0"/>
              </a:rPr>
              <a:t>industries. </a:t>
            </a:r>
          </a:p>
          <a:p>
            <a:pPr marL="274320" indent="-274320" fontAlgn="auto">
              <a:spcAft>
                <a:spcPts val="0"/>
              </a:spcAft>
              <a:buClr>
                <a:schemeClr val="accent1">
                  <a:lumMod val="60000"/>
                  <a:lumOff val="40000"/>
                </a:schemeClr>
              </a:buClr>
              <a:buFont typeface="Arial" pitchFamily="34" charset="0"/>
              <a:buChar char="•"/>
              <a:defRPr/>
            </a:pPr>
            <a:endParaRPr lang="en-US" sz="2200" b="1" dirty="0">
              <a:latin typeface="Arial Black" panose="020B0A04020102020204" pitchFamily="34" charset="0"/>
            </a:endParaRPr>
          </a:p>
          <a:p>
            <a:pPr marL="274320" indent="-274320" fontAlgn="auto">
              <a:spcAft>
                <a:spcPts val="0"/>
              </a:spcAft>
              <a:buClr>
                <a:schemeClr val="accent1">
                  <a:lumMod val="60000"/>
                  <a:lumOff val="40000"/>
                </a:schemeClr>
              </a:buClr>
              <a:buFont typeface="Arial" pitchFamily="34" charset="0"/>
              <a:buChar char="•"/>
              <a:defRPr/>
            </a:pPr>
            <a:r>
              <a:rPr lang="en-US" sz="2200" b="1" dirty="0" smtClean="0">
                <a:latin typeface="Arial Black" panose="020B0A04020102020204" pitchFamily="34" charset="0"/>
              </a:rPr>
              <a:t>However</a:t>
            </a:r>
            <a:r>
              <a:rPr lang="en-US" sz="2200" b="1" dirty="0">
                <a:latin typeface="Arial Black" panose="020B0A04020102020204" pitchFamily="34" charset="0"/>
              </a:rPr>
              <a:t>, the </a:t>
            </a:r>
            <a:r>
              <a:rPr lang="en-US" sz="2200" b="1" dirty="0" smtClean="0">
                <a:latin typeface="Arial Black" panose="020B0A04020102020204" pitchFamily="34" charset="0"/>
              </a:rPr>
              <a:t>study shows this </a:t>
            </a:r>
            <a:r>
              <a:rPr lang="en-US" sz="2200" b="1" dirty="0">
                <a:latin typeface="Arial Black" panose="020B0A04020102020204" pitchFamily="34" charset="0"/>
              </a:rPr>
              <a:t>kind of trade </a:t>
            </a:r>
            <a:r>
              <a:rPr lang="en-US" sz="2200" b="1" dirty="0" smtClean="0">
                <a:latin typeface="Arial Black" panose="020B0A04020102020204" pitchFamily="34" charset="0"/>
              </a:rPr>
              <a:t>amounting </a:t>
            </a:r>
            <a:r>
              <a:rPr lang="en-US" sz="2200" b="1" dirty="0">
                <a:latin typeface="Arial Black" panose="020B0A04020102020204" pitchFamily="34" charset="0"/>
              </a:rPr>
              <a:t>to only 20% of </a:t>
            </a:r>
            <a:r>
              <a:rPr lang="en-US" sz="2200" b="1" dirty="0" smtClean="0">
                <a:latin typeface="Arial Black" panose="020B0A04020102020204" pitchFamily="34" charset="0"/>
              </a:rPr>
              <a:t>their projected </a:t>
            </a:r>
            <a:r>
              <a:rPr lang="en-US" sz="2200" b="1" dirty="0">
                <a:latin typeface="Arial Black" panose="020B0A04020102020204" pitchFamily="34" charset="0"/>
              </a:rPr>
              <a:t>increase in trade </a:t>
            </a:r>
            <a:r>
              <a:rPr lang="en-US" sz="2200" b="1" dirty="0" smtClean="0">
                <a:latin typeface="Arial Black" panose="020B0A04020102020204" pitchFamily="34" charset="0"/>
              </a:rPr>
              <a:t>- the </a:t>
            </a:r>
            <a:r>
              <a:rPr lang="en-US" sz="2200" b="1" dirty="0">
                <a:latin typeface="Arial Black" panose="020B0A04020102020204" pitchFamily="34" charset="0"/>
              </a:rPr>
              <a:t>other 80% would be in the form of intra-industry trade </a:t>
            </a:r>
            <a:r>
              <a:rPr lang="en-US" sz="2200" b="1" dirty="0" smtClean="0">
                <a:latin typeface="Arial Black" panose="020B0A04020102020204" pitchFamily="34" charset="0"/>
              </a:rPr>
              <a:t>(where </a:t>
            </a:r>
            <a:r>
              <a:rPr lang="en-US" sz="2200" b="1" dirty="0">
                <a:latin typeface="Arial Black" panose="020B0A04020102020204" pitchFamily="34" charset="0"/>
              </a:rPr>
              <a:t>both exports and imports in the same sector increase) and would imply </a:t>
            </a:r>
            <a:r>
              <a:rPr lang="en-US" sz="2200" b="1" dirty="0" smtClean="0">
                <a:latin typeface="Arial Black" panose="020B0A04020102020204" pitchFamily="34" charset="0"/>
              </a:rPr>
              <a:t>further</a:t>
            </a:r>
            <a:r>
              <a:rPr lang="en-IE" sz="2200" b="1" dirty="0">
                <a:latin typeface="Arial Black" panose="020B0A04020102020204" pitchFamily="34" charset="0"/>
              </a:rPr>
              <a:t> </a:t>
            </a:r>
            <a:r>
              <a:rPr lang="en-US" sz="2200" b="1" dirty="0" smtClean="0">
                <a:latin typeface="Arial Black" panose="020B0A04020102020204" pitchFamily="34" charset="0"/>
              </a:rPr>
              <a:t>displacement</a:t>
            </a:r>
            <a:r>
              <a:rPr lang="en-US" sz="2200" b="1" dirty="0">
                <a:latin typeface="Arial Black" panose="020B0A04020102020204" pitchFamily="34" charset="0"/>
              </a:rPr>
              <a:t>.</a:t>
            </a:r>
            <a:endParaRPr lang="en-IE" sz="2200" b="1" dirty="0">
              <a:latin typeface="Arial Black" panose="020B0A04020102020204" pitchFamily="34" charset="0"/>
            </a:endParaRPr>
          </a:p>
          <a:p>
            <a:pPr marL="274320" indent="-274320" fontAlgn="auto">
              <a:spcAft>
                <a:spcPts val="0"/>
              </a:spcAft>
              <a:buClr>
                <a:schemeClr val="accent1">
                  <a:lumMod val="60000"/>
                  <a:lumOff val="40000"/>
                </a:schemeClr>
              </a:buClr>
              <a:buFont typeface="Arial" pitchFamily="34" charset="0"/>
              <a:buChar char="•"/>
              <a:defRPr/>
            </a:pPr>
            <a:endParaRPr lang="en-US" sz="2200" b="1" dirty="0">
              <a:latin typeface="Arial Black" panose="020B0A04020102020204" pitchFamily="34" charset="0"/>
            </a:endParaRPr>
          </a:p>
          <a:p>
            <a:pPr marL="274320" indent="-274320" fontAlgn="auto">
              <a:spcAft>
                <a:spcPts val="0"/>
              </a:spcAft>
              <a:buClr>
                <a:schemeClr val="accent1">
                  <a:lumMod val="60000"/>
                  <a:lumOff val="40000"/>
                </a:schemeClr>
              </a:buClr>
              <a:buFont typeface="Arial" pitchFamily="34" charset="0"/>
              <a:buChar char="•"/>
              <a:defRPr/>
            </a:pPr>
            <a:r>
              <a:rPr lang="en-US" sz="2200" b="1" dirty="0" smtClean="0">
                <a:latin typeface="Arial Black" panose="020B0A04020102020204" pitchFamily="34" charset="0"/>
              </a:rPr>
              <a:t>A </a:t>
            </a:r>
            <a:r>
              <a:rPr lang="en-US" sz="2200" b="1" dirty="0">
                <a:latin typeface="Arial Black" panose="020B0A04020102020204" pitchFamily="34" charset="0"/>
              </a:rPr>
              <a:t>higher level of job displacement than </a:t>
            </a:r>
            <a:r>
              <a:rPr lang="en-IE" sz="2200" b="1" dirty="0" smtClean="0">
                <a:latin typeface="Arial Black" panose="020B0A04020102020204" pitchFamily="34" charset="0"/>
              </a:rPr>
              <a:t>considered </a:t>
            </a:r>
            <a:r>
              <a:rPr lang="en-US" sz="2200" b="1" dirty="0" smtClean="0">
                <a:latin typeface="Arial Black" panose="020B0A04020102020204" pitchFamily="34" charset="0"/>
              </a:rPr>
              <a:t>in </a:t>
            </a:r>
            <a:r>
              <a:rPr lang="en-US" sz="2200" b="1" dirty="0">
                <a:latin typeface="Arial Black" panose="020B0A04020102020204" pitchFamily="34" charset="0"/>
              </a:rPr>
              <a:t>the study and </a:t>
            </a:r>
            <a:r>
              <a:rPr lang="en-US" sz="2200" b="1" dirty="0" smtClean="0">
                <a:latin typeface="Arial Black" panose="020B0A04020102020204" pitchFamily="34" charset="0"/>
              </a:rPr>
              <a:t>significant </a:t>
            </a:r>
            <a:r>
              <a:rPr lang="en-US" sz="2200" b="1" dirty="0">
                <a:latin typeface="Arial Black" panose="020B0A04020102020204" pitchFamily="34" charset="0"/>
              </a:rPr>
              <a:t>transition periods between jobs seem likely due to </a:t>
            </a:r>
            <a:r>
              <a:rPr lang="en-US" sz="2200" b="1" dirty="0" smtClean="0">
                <a:latin typeface="Arial Black" panose="020B0A04020102020204" pitchFamily="34" charset="0"/>
              </a:rPr>
              <a:t>these issues, </a:t>
            </a:r>
            <a:r>
              <a:rPr lang="en-US" sz="2200" b="1" dirty="0">
                <a:latin typeface="Arial Black" panose="020B0A04020102020204" pitchFamily="34" charset="0"/>
              </a:rPr>
              <a:t>and the difficulties would be </a:t>
            </a:r>
            <a:r>
              <a:rPr lang="en-US" sz="2200" b="1" dirty="0" smtClean="0">
                <a:latin typeface="Arial Black" panose="020B0A04020102020204" pitchFamily="34" charset="0"/>
              </a:rPr>
              <a:t>compounded in </a:t>
            </a:r>
            <a:r>
              <a:rPr lang="en-US" sz="2200" b="1" dirty="0">
                <a:latin typeface="Arial Black" panose="020B0A04020102020204" pitchFamily="34" charset="0"/>
              </a:rPr>
              <a:t>a context of likely high </a:t>
            </a:r>
            <a:r>
              <a:rPr lang="en-US" sz="2200" b="1" dirty="0" smtClean="0">
                <a:latin typeface="Arial Black" panose="020B0A04020102020204" pitchFamily="34" charset="0"/>
              </a:rPr>
              <a:t>unemployment, </a:t>
            </a:r>
            <a:r>
              <a:rPr lang="en-US" sz="2200" b="1" dirty="0">
                <a:latin typeface="Arial Black" panose="020B0A04020102020204" pitchFamily="34" charset="0"/>
              </a:rPr>
              <a:t>if the </a:t>
            </a:r>
            <a:r>
              <a:rPr lang="en-US" sz="2200" b="1" dirty="0" smtClean="0">
                <a:latin typeface="Arial Black" panose="020B0A04020102020204" pitchFamily="34" charset="0"/>
              </a:rPr>
              <a:t>current</a:t>
            </a:r>
            <a:r>
              <a:rPr lang="en-IE" sz="2200" b="1" dirty="0">
                <a:latin typeface="Arial Black" panose="020B0A04020102020204" pitchFamily="34" charset="0"/>
              </a:rPr>
              <a:t> </a:t>
            </a:r>
            <a:r>
              <a:rPr lang="en-US" sz="2200" b="1" dirty="0" smtClean="0">
                <a:latin typeface="Arial Black" panose="020B0A04020102020204" pitchFamily="34" charset="0"/>
              </a:rPr>
              <a:t>austerity </a:t>
            </a:r>
            <a:r>
              <a:rPr lang="en-US" sz="2200" b="1" dirty="0">
                <a:latin typeface="Arial Black" panose="020B0A04020102020204" pitchFamily="34" charset="0"/>
              </a:rPr>
              <a:t>policies continue </a:t>
            </a:r>
            <a:r>
              <a:rPr lang="en-US" sz="2200" b="1" dirty="0" smtClean="0">
                <a:latin typeface="Arial Black" panose="020B0A04020102020204" pitchFamily="34" charset="0"/>
              </a:rPr>
              <a:t>- under the terms of the EU Fiscal Treaty</a:t>
            </a:r>
            <a:r>
              <a:rPr lang="en-US" dirty="0" smtClean="0"/>
              <a:t>.</a:t>
            </a:r>
            <a:endParaRPr lang="en-IE" dirty="0"/>
          </a:p>
          <a:p>
            <a:pPr marL="274320" indent="-274320" fontAlgn="auto">
              <a:spcAft>
                <a:spcPts val="0"/>
              </a:spcAft>
              <a:buClr>
                <a:schemeClr val="accent1">
                  <a:lumMod val="60000"/>
                  <a:lumOff val="40000"/>
                </a:schemeClr>
              </a:buClr>
              <a:buFont typeface="Arial" pitchFamily="34" charset="0"/>
              <a:buChar char="•"/>
              <a:defRPr/>
            </a:pPr>
            <a:endParaRPr lang="en-I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IE" sz="2800" dirty="0">
                <a:solidFill>
                  <a:srgbClr val="FF0000"/>
                </a:solidFill>
                <a:latin typeface="Arial Black" panose="020B0A04020102020204" pitchFamily="34" charset="0"/>
              </a:rPr>
              <a:t>Measuring the impact of the elimination of non-tariff barriers (NTBs).</a:t>
            </a:r>
            <a:endParaRPr lang="en-IE" sz="2800" dirty="0">
              <a:solidFill>
                <a:schemeClr val="accent6">
                  <a:tint val="1000"/>
                </a:schemeClr>
              </a:solidFill>
            </a:endParaRPr>
          </a:p>
        </p:txBody>
      </p:sp>
      <p:sp>
        <p:nvSpPr>
          <p:cNvPr id="3" name="Rectangle 2"/>
          <p:cNvSpPr/>
          <p:nvPr/>
        </p:nvSpPr>
        <p:spPr>
          <a:xfrm>
            <a:off x="684213" y="1747838"/>
            <a:ext cx="7920037" cy="4524375"/>
          </a:xfrm>
          <a:prstGeom prst="rect">
            <a:avLst/>
          </a:prstGeom>
        </p:spPr>
        <p:txBody>
          <a:bodyPr>
            <a:spAutoFit/>
          </a:bodyPr>
          <a:lstStyle/>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Jeronim Capaldo, of Tufts Global Development Institute, argued that TTIP would result in a loss of GDP for all EU countries and that </a:t>
            </a:r>
            <a:r>
              <a:rPr lang="en-US" b="1" dirty="0">
                <a:solidFill>
                  <a:schemeClr val="accent5">
                    <a:lumMod val="20000"/>
                    <a:lumOff val="80000"/>
                  </a:schemeClr>
                </a:solidFill>
                <a:latin typeface="Arial Black" panose="020B0A04020102020204" pitchFamily="34" charset="0"/>
              </a:rPr>
              <a:t>600,000 jobs would be lost in the EU</a:t>
            </a:r>
            <a:r>
              <a:rPr lang="en-IE" b="1" dirty="0">
                <a:solidFill>
                  <a:schemeClr val="accent5">
                    <a:lumMod val="20000"/>
                    <a:lumOff val="80000"/>
                  </a:schemeClr>
                </a:solidFill>
                <a:latin typeface="Arial Black" panose="020B0A04020102020204" pitchFamily="34" charset="0"/>
              </a:rPr>
              <a:t>. </a:t>
            </a:r>
          </a:p>
          <a:p>
            <a:pPr fontAlgn="auto">
              <a:spcBef>
                <a:spcPts val="0"/>
              </a:spcBef>
              <a:spcAft>
                <a:spcPts val="0"/>
              </a:spcAft>
              <a:defRPr/>
            </a:pPr>
            <a:endParaRPr lang="en-IE" b="1"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His model did not assume fixed employment but used an employment estimation based on the relationship between productivity growth and employment numbers, using data from the ILO.</a:t>
            </a:r>
            <a:r>
              <a:rPr lang="en-IE" dirty="0">
                <a:solidFill>
                  <a:schemeClr val="accent6">
                    <a:lumMod val="20000"/>
                    <a:lumOff val="80000"/>
                  </a:schemeClr>
                </a:solidFill>
                <a:latin typeface="Arial Black" panose="020B0A04020102020204" pitchFamily="34" charset="0"/>
              </a:rPr>
              <a:t> </a:t>
            </a:r>
          </a:p>
          <a:p>
            <a:pPr fontAlgn="auto">
              <a:spcBef>
                <a:spcPts val="0"/>
              </a:spcBef>
              <a:spcAft>
                <a:spcPts val="0"/>
              </a:spcAft>
              <a:defRPr/>
            </a:pPr>
            <a:endParaRPr lang="en-IE" b="1"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Rudi von Arnim, found that the gains claimed are small enough to be in the rounding margin of error, and could easily be offset by the adjustment costs associated with implementing TTIP. </a:t>
            </a:r>
            <a:r>
              <a:rPr lang="en-IE" dirty="0">
                <a:solidFill>
                  <a:schemeClr val="accent6">
                    <a:lumMod val="20000"/>
                    <a:lumOff val="80000"/>
                  </a:schemeClr>
                </a:solidFill>
                <a:latin typeface="Arial Black" panose="020B0A04020102020204" pitchFamily="34" charset="0"/>
              </a:rPr>
              <a:t> </a:t>
            </a:r>
            <a:r>
              <a:rPr lang="en-IE" b="1" dirty="0">
                <a:solidFill>
                  <a:schemeClr val="accent6">
                    <a:lumMod val="20000"/>
                    <a:lumOff val="80000"/>
                  </a:schemeClr>
                </a:solidFill>
                <a:latin typeface="Arial Black" panose="020B0A04020102020204" pitchFamily="34" charset="0"/>
              </a:rPr>
              <a:t>Unemployment benefits and trade adjustment could eat away one-third of the claimed GDP benefits.</a:t>
            </a:r>
            <a:endParaRPr lang="en-IE"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endParaRPr lang="en-IE"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850106"/>
          </a:xfrm>
        </p:spPr>
        <p:txBody>
          <a:bodyPr>
            <a:noAutofit/>
          </a:bodyPr>
          <a:lstStyle/>
          <a:p>
            <a:pPr algn="ctr" fontAlgn="auto">
              <a:spcAft>
                <a:spcPts val="0"/>
              </a:spcAft>
              <a:defRPr/>
            </a:pPr>
            <a:r>
              <a:rPr lang="en-IE" sz="2800" dirty="0">
                <a:solidFill>
                  <a:srgbClr val="FFC000"/>
                </a:solidFill>
                <a:effectLst>
                  <a:outerShdw blurRad="38100" dist="38100" dir="2700000" algn="tl">
                    <a:srgbClr val="000000">
                      <a:alpha val="43137"/>
                    </a:srgbClr>
                  </a:outerShdw>
                </a:effectLst>
                <a:latin typeface="Cambria" panose="02040503050406030204" pitchFamily="18" charset="0"/>
              </a:rPr>
              <a:t>Regulatory </a:t>
            </a:r>
            <a:r>
              <a:rPr lang="en-IE" sz="2800" dirty="0" smtClean="0">
                <a:solidFill>
                  <a:srgbClr val="FFC000"/>
                </a:solidFill>
                <a:effectLst>
                  <a:outerShdw blurRad="38100" dist="38100" dir="2700000" algn="tl">
                    <a:srgbClr val="000000">
                      <a:alpha val="43137"/>
                    </a:srgbClr>
                  </a:outerShdw>
                </a:effectLst>
                <a:latin typeface="Cambria" panose="02040503050406030204" pitchFamily="18" charset="0"/>
              </a:rPr>
              <a:t>convergence; as threatening as ISDS!</a:t>
            </a:r>
            <a:endParaRPr lang="en-IE" sz="2800" dirty="0">
              <a:solidFill>
                <a:schemeClr val="accent6">
                  <a:tint val="1000"/>
                </a:schemeClr>
              </a:solidFill>
            </a:endParaRPr>
          </a:p>
        </p:txBody>
      </p:sp>
      <p:sp>
        <p:nvSpPr>
          <p:cNvPr id="3" name="Content Placeholder 2"/>
          <p:cNvSpPr>
            <a:spLocks noGrp="1"/>
          </p:cNvSpPr>
          <p:nvPr>
            <p:ph idx="1"/>
          </p:nvPr>
        </p:nvSpPr>
        <p:spPr>
          <a:xfrm>
            <a:off x="457200" y="1125538"/>
            <a:ext cx="8229600" cy="4103687"/>
          </a:xfrm>
        </p:spPr>
        <p:txBody>
          <a:bodyPr>
            <a:normAutofit/>
          </a:bodyPr>
          <a:lstStyle/>
          <a:p>
            <a:pPr>
              <a:lnSpc>
                <a:spcPct val="90000"/>
              </a:lnSpc>
            </a:pPr>
            <a:r>
              <a:rPr lang="en-IE" b="1" smtClean="0">
                <a:latin typeface="Calibri" pitchFamily="34" charset="0"/>
              </a:rPr>
              <a:t>A lot of the criticism of the EU/US TTIP deal has centred on the ISDS provisions.</a:t>
            </a:r>
          </a:p>
          <a:p>
            <a:pPr>
              <a:lnSpc>
                <a:spcPct val="90000"/>
              </a:lnSpc>
            </a:pPr>
            <a:endParaRPr lang="en-IE" b="1" smtClean="0">
              <a:latin typeface="Calibri" pitchFamily="34" charset="0"/>
            </a:endParaRPr>
          </a:p>
          <a:p>
            <a:pPr>
              <a:lnSpc>
                <a:spcPct val="90000"/>
              </a:lnSpc>
            </a:pPr>
            <a:r>
              <a:rPr lang="en-IE" b="1" smtClean="0">
                <a:latin typeface="Calibri" pitchFamily="34" charset="0"/>
              </a:rPr>
              <a:t>But recently leaked EU TTIP proposals reveal an equally insidious system of regulatory cooperation between the sides that will enable decisions to be made without public oversight or engagement. </a:t>
            </a:r>
          </a:p>
          <a:p>
            <a:pPr>
              <a:lnSpc>
                <a:spcPct val="90000"/>
              </a:lnSpc>
            </a:pPr>
            <a:endParaRPr lang="en-IE" b="1" smtClean="0">
              <a:latin typeface="Calibri" pitchFamily="34" charset="0"/>
            </a:endParaRPr>
          </a:p>
          <a:p>
            <a:pPr>
              <a:lnSpc>
                <a:spcPct val="90000"/>
              </a:lnSpc>
            </a:pPr>
            <a:r>
              <a:rPr lang="en-IE" b="1" smtClean="0">
                <a:latin typeface="Calibri" pitchFamily="34" charset="0"/>
              </a:rPr>
              <a:t>Business will be involved from the beginning of the secretive process, well before any public debate takes place, and will have excellent opportunities to ditch important initiatives.</a:t>
            </a:r>
          </a:p>
          <a:p>
            <a:pPr>
              <a:lnSpc>
                <a:spcPct val="90000"/>
              </a:lnSpc>
            </a:pPr>
            <a:endParaRPr lang="en-IE" b="1" smtClean="0">
              <a:latin typeface="Calibri" pitchFamily="34" charset="0"/>
            </a:endParaRPr>
          </a:p>
          <a:p>
            <a:pPr>
              <a:lnSpc>
                <a:spcPct val="90000"/>
              </a:lnSpc>
            </a:pPr>
            <a:endParaRPr lang="en-IE" b="1" smtClean="0">
              <a:latin typeface="Calibri" pitchFamily="34" charset="0"/>
            </a:endParaRPr>
          </a:p>
        </p:txBody>
      </p:sp>
      <p:pic>
        <p:nvPicPr>
          <p:cNvPr id="31747" name="Picture 2"/>
          <p:cNvPicPr>
            <a:picLocks noChangeAspect="1" noChangeArrowheads="1"/>
          </p:cNvPicPr>
          <p:nvPr/>
        </p:nvPicPr>
        <p:blipFill>
          <a:blip r:embed="rId2"/>
          <a:srcRect/>
          <a:stretch>
            <a:fillRect/>
          </a:stretch>
        </p:blipFill>
        <p:spPr bwMode="auto">
          <a:xfrm>
            <a:off x="3348038" y="5300663"/>
            <a:ext cx="2259012" cy="12414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algn="ctr" fontAlgn="auto">
              <a:spcAft>
                <a:spcPts val="0"/>
              </a:spcAft>
              <a:defRPr/>
            </a:pPr>
            <a:r>
              <a:rPr lang="en-IE" sz="2800" dirty="0">
                <a:solidFill>
                  <a:srgbClr val="FF0000"/>
                </a:solidFill>
                <a:latin typeface="Arial Black" panose="020B0A04020102020204" pitchFamily="34" charset="0"/>
              </a:rPr>
              <a:t>Measuring the impact of the elimination of non-tariff barriers (NTBs).</a:t>
            </a:r>
            <a:endParaRPr lang="en-IE" sz="2800" dirty="0">
              <a:solidFill>
                <a:schemeClr val="accent6">
                  <a:tint val="1000"/>
                </a:schemeClr>
              </a:solidFill>
            </a:endParaRPr>
          </a:p>
        </p:txBody>
      </p:sp>
      <p:sp>
        <p:nvSpPr>
          <p:cNvPr id="4" name="Rectangle 3"/>
          <p:cNvSpPr/>
          <p:nvPr/>
        </p:nvSpPr>
        <p:spPr>
          <a:xfrm>
            <a:off x="468313" y="1341438"/>
            <a:ext cx="8177212" cy="4738687"/>
          </a:xfrm>
          <a:prstGeom prst="rect">
            <a:avLst/>
          </a:prstGeom>
        </p:spPr>
        <p:txBody>
          <a:bodyPr>
            <a:spAutoFit/>
          </a:bodyPr>
          <a:lstStyle/>
          <a:p>
            <a:pPr fontAlgn="auto">
              <a:spcBef>
                <a:spcPts val="0"/>
              </a:spcBef>
              <a:spcAft>
                <a:spcPts val="0"/>
              </a:spcAft>
              <a:defRPr/>
            </a:pPr>
            <a:endParaRPr lang="en-IE" sz="1400" b="1" dirty="0">
              <a:latin typeface="+mn-lt"/>
            </a:endParaRPr>
          </a:p>
          <a:p>
            <a:pPr fontAlgn="auto">
              <a:spcBef>
                <a:spcPts val="0"/>
              </a:spcBef>
              <a:spcAft>
                <a:spcPts val="0"/>
              </a:spcAft>
              <a:defRPr/>
            </a:pPr>
            <a:endParaRPr lang="en-IE" b="1"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The assumption of full employment in a CGE model always yields projections of net gains. </a:t>
            </a:r>
          </a:p>
          <a:p>
            <a:pPr fontAlgn="auto">
              <a:spcBef>
                <a:spcPts val="0"/>
              </a:spcBef>
              <a:spcAft>
                <a:spcPts val="0"/>
              </a:spcAft>
              <a:defRPr/>
            </a:pPr>
            <a:r>
              <a:rPr lang="en-IE" dirty="0">
                <a:solidFill>
                  <a:schemeClr val="accent6">
                    <a:lumMod val="20000"/>
                    <a:lumOff val="80000"/>
                  </a:schemeClr>
                </a:solidFill>
                <a:latin typeface="Arial Black" panose="020B0A04020102020204" pitchFamily="34" charset="0"/>
              </a:rPr>
              <a:t> </a:t>
            </a: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The assumption that expanding sectors can absorb the workers displaced by contracting sectors is unrealistic because the rate of expansion does not match the rate of jobs being lost. </a:t>
            </a:r>
            <a:endParaRPr lang="en-IE"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 </a:t>
            </a:r>
            <a:endParaRPr lang="en-IE"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Labourers are not necessarily transferable between sectors because of sector-specific skill requirements. </a:t>
            </a:r>
          </a:p>
          <a:p>
            <a:pPr fontAlgn="auto">
              <a:spcBef>
                <a:spcPts val="0"/>
              </a:spcBef>
              <a:spcAft>
                <a:spcPts val="0"/>
              </a:spcAft>
              <a:defRPr/>
            </a:pPr>
            <a:endParaRPr lang="en-IE" b="1"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The cost of adjustment to remove NTBs, including higher levels of unemployment and lost tariff revenue,  is neglected in recent CGE models, so the gains of cutting NTBs is overstated. </a:t>
            </a:r>
            <a:endParaRPr lang="en-IE"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endParaRPr lang="en-IE"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pPr algn="ctr" fontAlgn="auto">
              <a:spcAft>
                <a:spcPts val="0"/>
              </a:spcAft>
              <a:defRPr/>
            </a:pPr>
            <a:r>
              <a:rPr lang="en-IE" sz="2800" dirty="0">
                <a:solidFill>
                  <a:srgbClr val="FF0000"/>
                </a:solidFill>
                <a:latin typeface="Arial Black" panose="020B0A04020102020204" pitchFamily="34" charset="0"/>
              </a:rPr>
              <a:t>Measuring the impact of the elimination of non-tariff barriers (NTBs).</a:t>
            </a:r>
            <a:endParaRPr lang="en-IE" sz="2800" dirty="0">
              <a:solidFill>
                <a:schemeClr val="accent6">
                  <a:tint val="1000"/>
                </a:schemeClr>
              </a:solidFill>
            </a:endParaRPr>
          </a:p>
        </p:txBody>
      </p:sp>
      <p:sp>
        <p:nvSpPr>
          <p:cNvPr id="4" name="Rectangle 3"/>
          <p:cNvSpPr/>
          <p:nvPr/>
        </p:nvSpPr>
        <p:spPr>
          <a:xfrm>
            <a:off x="468313" y="1341438"/>
            <a:ext cx="8177212" cy="4738687"/>
          </a:xfrm>
          <a:prstGeom prst="rect">
            <a:avLst/>
          </a:prstGeom>
        </p:spPr>
        <p:txBody>
          <a:bodyPr>
            <a:spAutoFit/>
          </a:bodyPr>
          <a:lstStyle/>
          <a:p>
            <a:pPr fontAlgn="auto">
              <a:spcBef>
                <a:spcPts val="0"/>
              </a:spcBef>
              <a:spcAft>
                <a:spcPts val="0"/>
              </a:spcAft>
              <a:defRPr/>
            </a:pPr>
            <a:endParaRPr lang="en-IE" sz="1400" b="1" dirty="0">
              <a:latin typeface="+mn-lt"/>
            </a:endParaRPr>
          </a:p>
          <a:p>
            <a:pPr fontAlgn="auto">
              <a:spcBef>
                <a:spcPts val="0"/>
              </a:spcBef>
              <a:spcAft>
                <a:spcPts val="0"/>
              </a:spcAft>
              <a:defRPr/>
            </a:pPr>
            <a:endParaRPr lang="en-IE" b="1"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The assumption of full employment in a CGE model always yields projections of net gains. </a:t>
            </a:r>
          </a:p>
          <a:p>
            <a:pPr fontAlgn="auto">
              <a:spcBef>
                <a:spcPts val="0"/>
              </a:spcBef>
              <a:spcAft>
                <a:spcPts val="0"/>
              </a:spcAft>
              <a:defRPr/>
            </a:pPr>
            <a:r>
              <a:rPr lang="en-IE" dirty="0">
                <a:solidFill>
                  <a:schemeClr val="accent6">
                    <a:lumMod val="20000"/>
                    <a:lumOff val="80000"/>
                  </a:schemeClr>
                </a:solidFill>
                <a:latin typeface="Arial Black" panose="020B0A04020102020204" pitchFamily="34" charset="0"/>
              </a:rPr>
              <a:t> </a:t>
            </a: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The assumption that expanding sectors can absorb the workers displaced by contracting sectors is unrealistic because the rate of expansion does not match the rate of jobs being lost. </a:t>
            </a:r>
            <a:endParaRPr lang="en-IE"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 </a:t>
            </a:r>
            <a:endParaRPr lang="en-IE"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Labourers are not necessarily transferable between sectors because of sector-specific skill requirements. </a:t>
            </a:r>
          </a:p>
          <a:p>
            <a:pPr fontAlgn="auto">
              <a:spcBef>
                <a:spcPts val="0"/>
              </a:spcBef>
              <a:spcAft>
                <a:spcPts val="0"/>
              </a:spcAft>
              <a:defRPr/>
            </a:pPr>
            <a:endParaRPr lang="en-IE" b="1"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r>
              <a:rPr lang="en-IE" b="1" dirty="0">
                <a:solidFill>
                  <a:schemeClr val="accent6">
                    <a:lumMod val="20000"/>
                    <a:lumOff val="80000"/>
                  </a:schemeClr>
                </a:solidFill>
                <a:latin typeface="Arial Black" panose="020B0A04020102020204" pitchFamily="34" charset="0"/>
              </a:rPr>
              <a:t>The cost of adjustment to remove NTBs, including higher levels of unemployment and lost tariff revenue,  is neglected in recent CGE models, so the gains of cutting NTBs is overstated. </a:t>
            </a:r>
            <a:endParaRPr lang="en-IE" dirty="0">
              <a:solidFill>
                <a:schemeClr val="accent6">
                  <a:lumMod val="20000"/>
                  <a:lumOff val="80000"/>
                </a:schemeClr>
              </a:solidFill>
              <a:latin typeface="Arial Black" panose="020B0A04020102020204" pitchFamily="34" charset="0"/>
            </a:endParaRPr>
          </a:p>
          <a:p>
            <a:pPr fontAlgn="auto">
              <a:spcBef>
                <a:spcPts val="0"/>
              </a:spcBef>
              <a:spcAft>
                <a:spcPts val="0"/>
              </a:spcAft>
              <a:defRPr/>
            </a:pPr>
            <a:endParaRPr lang="en-IE"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pPr algn="ctr" fontAlgn="auto">
              <a:spcAft>
                <a:spcPts val="0"/>
              </a:spcAft>
              <a:defRPr/>
            </a:pPr>
            <a:r>
              <a:rPr lang="en-IE" sz="2800" dirty="0" smtClean="0">
                <a:solidFill>
                  <a:srgbClr val="FF0000"/>
                </a:solidFill>
                <a:latin typeface="Arial Black" panose="020B0A04020102020204" pitchFamily="34" charset="0"/>
              </a:rPr>
              <a:t>The EU’s figures are not very convincing!</a:t>
            </a:r>
            <a:endParaRPr lang="en-IE" sz="2800"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rtlCol="0">
            <a:normAutofit fontScale="85000" lnSpcReduction="10000"/>
          </a:bodyPr>
          <a:lstStyle/>
          <a:p>
            <a:pPr marL="274320" indent="-274320" fontAlgn="auto">
              <a:spcAft>
                <a:spcPts val="0"/>
              </a:spcAft>
              <a:buClr>
                <a:schemeClr val="accent1">
                  <a:lumMod val="60000"/>
                  <a:lumOff val="40000"/>
                </a:schemeClr>
              </a:buClr>
              <a:buFont typeface="Arial" pitchFamily="34" charset="0"/>
              <a:buChar char="•"/>
              <a:defRPr/>
            </a:pPr>
            <a:r>
              <a:rPr lang="en-US" b="1" dirty="0" smtClean="0">
                <a:latin typeface="Arial Black" panose="020B0A04020102020204" pitchFamily="34" charset="0"/>
              </a:rPr>
              <a:t>The  benefits </a:t>
            </a:r>
            <a:r>
              <a:rPr lang="en-US" b="1" dirty="0">
                <a:latin typeface="Arial Black" panose="020B0A04020102020204" pitchFamily="34" charset="0"/>
              </a:rPr>
              <a:t>estimated by the key impact study for the European Commission </a:t>
            </a:r>
            <a:r>
              <a:rPr lang="en-US" b="1" dirty="0" smtClean="0">
                <a:latin typeface="Arial Black" panose="020B0A04020102020204" pitchFamily="34" charset="0"/>
              </a:rPr>
              <a:t>(CEPR) are </a:t>
            </a:r>
            <a:r>
              <a:rPr lang="en-US" b="1" dirty="0">
                <a:latin typeface="Arial Black" panose="020B0A04020102020204" pitchFamily="34" charset="0"/>
              </a:rPr>
              <a:t>very small indeed: </a:t>
            </a:r>
            <a:r>
              <a:rPr lang="en-US" b="1" dirty="0" smtClean="0">
                <a:latin typeface="Arial Black" panose="020B0A04020102020204" pitchFamily="34" charset="0"/>
              </a:rPr>
              <a:t>one - </a:t>
            </a:r>
            <a:r>
              <a:rPr lang="en-US" b="1" dirty="0">
                <a:latin typeface="Arial Black" panose="020B0A04020102020204" pitchFamily="34" charset="0"/>
              </a:rPr>
              <a:t>twentieth of one per cent increase in growth rate in the most optimistic scenario, for a period of 10 years. </a:t>
            </a:r>
            <a:endParaRPr lang="en-US" b="1" dirty="0" smtClean="0">
              <a:latin typeface="Arial Black" panose="020B0A04020102020204" pitchFamily="34" charset="0"/>
            </a:endParaRPr>
          </a:p>
          <a:p>
            <a:pPr marL="274320" indent="-274320" fontAlgn="auto">
              <a:spcAft>
                <a:spcPts val="0"/>
              </a:spcAft>
              <a:buClr>
                <a:schemeClr val="accent1">
                  <a:lumMod val="60000"/>
                  <a:lumOff val="40000"/>
                </a:schemeClr>
              </a:buClr>
              <a:buFont typeface="Arial" pitchFamily="34" charset="0"/>
              <a:buChar char="•"/>
              <a:defRPr/>
            </a:pPr>
            <a:endParaRPr lang="en-US" b="1" dirty="0">
              <a:latin typeface="Arial Black" panose="020B0A04020102020204" pitchFamily="34" charset="0"/>
            </a:endParaRPr>
          </a:p>
          <a:p>
            <a:pPr marL="274320" indent="-274320" fontAlgn="auto">
              <a:spcAft>
                <a:spcPts val="0"/>
              </a:spcAft>
              <a:buClr>
                <a:schemeClr val="accent1">
                  <a:lumMod val="60000"/>
                  <a:lumOff val="40000"/>
                </a:schemeClr>
              </a:buClr>
              <a:buFont typeface="Arial" pitchFamily="34" charset="0"/>
              <a:buChar char="•"/>
              <a:defRPr/>
            </a:pPr>
            <a:r>
              <a:rPr lang="en-US" b="1" dirty="0" smtClean="0">
                <a:latin typeface="Arial Black" panose="020B0A04020102020204" pitchFamily="34" charset="0"/>
              </a:rPr>
              <a:t>There </a:t>
            </a:r>
            <a:r>
              <a:rPr lang="en-US" b="1" dirty="0">
                <a:latin typeface="Arial Black" panose="020B0A04020102020204" pitchFamily="34" charset="0"/>
              </a:rPr>
              <a:t>would be an increase in disposable income of €2.60 per week per person in the </a:t>
            </a:r>
            <a:r>
              <a:rPr lang="en-US" b="1" dirty="0" smtClean="0">
                <a:latin typeface="Arial Black" panose="020B0A04020102020204" pitchFamily="34" charset="0"/>
              </a:rPr>
              <a:t>EU </a:t>
            </a:r>
            <a:r>
              <a:rPr lang="en-US" b="1" dirty="0">
                <a:latin typeface="Arial Black" panose="020B0A04020102020204" pitchFamily="34" charset="0"/>
              </a:rPr>
              <a:t>in the most optimistic scenario, or €1.50 in a more realistic one, after 10 years. Essentially, on these estimates the TTIP would have no impact in getting us out of the crisis</a:t>
            </a:r>
            <a:r>
              <a:rPr lang="en-US" b="1" dirty="0" smtClean="0">
                <a:latin typeface="Arial Black" panose="020B0A04020102020204" pitchFamily="34" charset="0"/>
              </a:rPr>
              <a:t>.</a:t>
            </a:r>
          </a:p>
          <a:p>
            <a:pPr marL="274320" indent="-274320" fontAlgn="auto">
              <a:spcAft>
                <a:spcPts val="0"/>
              </a:spcAft>
              <a:buClr>
                <a:schemeClr val="accent1">
                  <a:lumMod val="60000"/>
                  <a:lumOff val="40000"/>
                </a:schemeClr>
              </a:buClr>
              <a:buFont typeface="Arial" pitchFamily="34" charset="0"/>
              <a:buChar char="•"/>
              <a:defRPr/>
            </a:pPr>
            <a:endParaRPr lang="en-US" b="1" dirty="0" smtClean="0">
              <a:solidFill>
                <a:schemeClr val="accent6">
                  <a:lumMod val="20000"/>
                  <a:lumOff val="80000"/>
                </a:schemeClr>
              </a:solidFill>
              <a:latin typeface="Arial Black" panose="020B0A04020102020204" pitchFamily="34" charset="0"/>
            </a:endParaRPr>
          </a:p>
          <a:p>
            <a:pPr marL="274320" indent="-274320" fontAlgn="auto">
              <a:spcAft>
                <a:spcPts val="0"/>
              </a:spcAft>
              <a:buClr>
                <a:schemeClr val="accent1">
                  <a:lumMod val="60000"/>
                  <a:lumOff val="40000"/>
                </a:schemeClr>
              </a:buClr>
              <a:buFont typeface="Arial" pitchFamily="34" charset="0"/>
              <a:buChar char="•"/>
              <a:defRPr/>
            </a:pPr>
            <a:r>
              <a:rPr lang="en-US" b="1" dirty="0" smtClean="0">
                <a:solidFill>
                  <a:schemeClr val="accent6">
                    <a:lumMod val="60000"/>
                    <a:lumOff val="40000"/>
                  </a:schemeClr>
                </a:solidFill>
                <a:latin typeface="Arial Black" panose="020B0A04020102020204" pitchFamily="34" charset="0"/>
              </a:rPr>
              <a:t>So</a:t>
            </a:r>
            <a:r>
              <a:rPr lang="en-US" b="1" dirty="0">
                <a:solidFill>
                  <a:schemeClr val="accent6">
                    <a:lumMod val="60000"/>
                    <a:lumOff val="40000"/>
                  </a:schemeClr>
                </a:solidFill>
                <a:latin typeface="Arial Black" panose="020B0A04020102020204" pitchFamily="34" charset="0"/>
              </a:rPr>
              <a:t>, even if CEPR’s most optimistic scenario is true, just look at all we might have to  give up for an extra cup of coffee per week!</a:t>
            </a:r>
          </a:p>
          <a:p>
            <a:pPr marL="274320" indent="-274320" fontAlgn="auto">
              <a:spcAft>
                <a:spcPts val="0"/>
              </a:spcAft>
              <a:buClr>
                <a:schemeClr val="accent1">
                  <a:lumMod val="60000"/>
                  <a:lumOff val="40000"/>
                </a:schemeClr>
              </a:buClr>
              <a:buFont typeface="Arial" pitchFamily="34" charset="0"/>
              <a:buChar char="•"/>
              <a:defRPr/>
            </a:pPr>
            <a:endParaRPr lang="en-IE" b="1" dirty="0">
              <a:latin typeface="Arial Black" panose="020B0A04020102020204" pitchFamily="34" charset="0"/>
            </a:endParaRPr>
          </a:p>
        </p:txBody>
      </p:sp>
      <p:sp>
        <p:nvSpPr>
          <p:cNvPr id="76803" name="Rectangle 3"/>
          <p:cNvSpPr>
            <a:spLocks noChangeArrowheads="1"/>
          </p:cNvSpPr>
          <p:nvPr/>
        </p:nvSpPr>
        <p:spPr bwMode="auto">
          <a:xfrm>
            <a:off x="2286000" y="1858963"/>
            <a:ext cx="4572000" cy="646112"/>
          </a:xfrm>
          <a:prstGeom prst="rect">
            <a:avLst/>
          </a:prstGeom>
          <a:noFill/>
          <a:ln w="9525">
            <a:noFill/>
            <a:miter lim="800000"/>
            <a:headEnd/>
            <a:tailEnd/>
          </a:ln>
        </p:spPr>
        <p:txBody>
          <a:bodyPr>
            <a:spAutoFit/>
          </a:bodyPr>
          <a:lstStyle/>
          <a:p>
            <a:endParaRPr lang="en-IE">
              <a:latin typeface="Tw Cen MT" pitchFamily="34" charset="0"/>
            </a:endParaRPr>
          </a:p>
          <a:p>
            <a:endParaRPr lang="en-IE">
              <a:latin typeface="Tw Cen MT"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Autofit/>
          </a:bodyPr>
          <a:lstStyle/>
          <a:p>
            <a:pPr algn="ctr" fontAlgn="auto">
              <a:spcAft>
                <a:spcPts val="0"/>
              </a:spcAft>
              <a:defRPr/>
            </a:pPr>
            <a:r>
              <a:rPr lang="en-IE" sz="4000" dirty="0" smtClean="0">
                <a:solidFill>
                  <a:schemeClr val="accent5">
                    <a:lumMod val="60000"/>
                    <a:lumOff val="40000"/>
                  </a:schemeClr>
                </a:solidFill>
              </a:rPr>
              <a:t/>
            </a:r>
            <a:br>
              <a:rPr lang="en-IE" sz="4000" dirty="0" smtClean="0">
                <a:solidFill>
                  <a:schemeClr val="accent5">
                    <a:lumMod val="60000"/>
                    <a:lumOff val="40000"/>
                  </a:schemeClr>
                </a:solidFill>
              </a:rPr>
            </a:br>
            <a:r>
              <a:rPr lang="en-IE" sz="4000" dirty="0">
                <a:solidFill>
                  <a:schemeClr val="accent5">
                    <a:lumMod val="60000"/>
                    <a:lumOff val="40000"/>
                  </a:schemeClr>
                </a:solidFill>
              </a:rPr>
              <a:t/>
            </a:r>
            <a:br>
              <a:rPr lang="en-IE" sz="4000" dirty="0">
                <a:solidFill>
                  <a:schemeClr val="accent5">
                    <a:lumMod val="60000"/>
                    <a:lumOff val="40000"/>
                  </a:schemeClr>
                </a:solidFill>
              </a:rPr>
            </a:br>
            <a:r>
              <a:rPr lang="en-IE" sz="4000" dirty="0" smtClean="0">
                <a:solidFill>
                  <a:schemeClr val="accent5">
                    <a:lumMod val="60000"/>
                    <a:lumOff val="40000"/>
                  </a:schemeClr>
                </a:solidFill>
              </a:rPr>
              <a:t>And what’s happening to CETA? </a:t>
            </a:r>
            <a:r>
              <a:rPr lang="en-IE" sz="4000" dirty="0" smtClean="0">
                <a:solidFill>
                  <a:srgbClr val="C00000"/>
                </a:solidFill>
              </a:rPr>
              <a:t/>
            </a:r>
            <a:br>
              <a:rPr lang="en-IE" sz="4000" dirty="0" smtClean="0">
                <a:solidFill>
                  <a:srgbClr val="C00000"/>
                </a:solidFill>
              </a:rPr>
            </a:br>
            <a:endParaRPr lang="en-IE" sz="4000" dirty="0">
              <a:solidFill>
                <a:srgbClr val="C00000"/>
              </a:solidFill>
            </a:endParaRPr>
          </a:p>
        </p:txBody>
      </p:sp>
      <p:sp>
        <p:nvSpPr>
          <p:cNvPr id="3" name="Content Placeholder 2"/>
          <p:cNvSpPr>
            <a:spLocks noGrp="1"/>
          </p:cNvSpPr>
          <p:nvPr>
            <p:ph idx="1"/>
          </p:nvPr>
        </p:nvSpPr>
        <p:spPr>
          <a:xfrm>
            <a:off x="457200" y="981075"/>
            <a:ext cx="8229600" cy="5472113"/>
          </a:xfrm>
        </p:spPr>
        <p:txBody>
          <a:bodyPr rtlCol="0">
            <a:noAutofit/>
          </a:bodyPr>
          <a:lstStyle/>
          <a:p>
            <a:pPr marL="274320" indent="-274320" fontAlgn="auto">
              <a:spcAft>
                <a:spcPts val="0"/>
              </a:spcAft>
              <a:buClr>
                <a:schemeClr val="accent1">
                  <a:lumMod val="60000"/>
                  <a:lumOff val="40000"/>
                </a:schemeClr>
              </a:buClr>
              <a:buFont typeface="Arial" pitchFamily="34" charset="0"/>
              <a:buChar char="•"/>
              <a:defRPr/>
            </a:pPr>
            <a:endParaRPr lang="en-IE" b="1" dirty="0" smtClean="0">
              <a:latin typeface="Cambria" panose="02040503050406030204" pitchFamily="18" charset="0"/>
            </a:endParaRPr>
          </a:p>
          <a:p>
            <a:pPr marL="274320" indent="-274320" fontAlgn="auto">
              <a:spcAft>
                <a:spcPts val="0"/>
              </a:spcAft>
              <a:buClr>
                <a:schemeClr val="accent1">
                  <a:lumMod val="60000"/>
                  <a:lumOff val="40000"/>
                </a:schemeClr>
              </a:buClr>
              <a:buFont typeface="Arial" pitchFamily="34" charset="0"/>
              <a:buChar char="•"/>
              <a:defRPr/>
            </a:pPr>
            <a:r>
              <a:rPr lang="en-IE" b="1" dirty="0" smtClean="0">
                <a:latin typeface="Cambria" panose="02040503050406030204" pitchFamily="18" charset="0"/>
              </a:rPr>
              <a:t>CETA </a:t>
            </a:r>
            <a:r>
              <a:rPr lang="en-IE" b="1" dirty="0">
                <a:latin typeface="Cambria" panose="02040503050406030204" pitchFamily="18" charset="0"/>
              </a:rPr>
              <a:t>is a </a:t>
            </a:r>
            <a:r>
              <a:rPr lang="en-IE" b="1" dirty="0" smtClean="0">
                <a:latin typeface="Cambria" panose="02040503050406030204" pitchFamily="18" charset="0"/>
              </a:rPr>
              <a:t>deal </a:t>
            </a:r>
            <a:r>
              <a:rPr lang="en-IE" b="1" dirty="0">
                <a:latin typeface="Cambria" panose="02040503050406030204" pitchFamily="18" charset="0"/>
              </a:rPr>
              <a:t>between the EU and Canada  </a:t>
            </a:r>
            <a:r>
              <a:rPr lang="en-IE" b="1" dirty="0" smtClean="0">
                <a:latin typeface="Cambria" panose="02040503050406030204" pitchFamily="18" charset="0"/>
              </a:rPr>
              <a:t>– similar </a:t>
            </a:r>
            <a:r>
              <a:rPr lang="en-IE" b="1" dirty="0">
                <a:latin typeface="Cambria" panose="02040503050406030204" pitchFamily="18" charset="0"/>
              </a:rPr>
              <a:t>to </a:t>
            </a:r>
            <a:r>
              <a:rPr lang="en-IE" b="1" dirty="0" smtClean="0">
                <a:latin typeface="Cambria" panose="02040503050406030204" pitchFamily="18" charset="0"/>
              </a:rPr>
              <a:t>TTIP. It must </a:t>
            </a:r>
            <a:r>
              <a:rPr lang="en-IE" b="1" dirty="0">
                <a:latin typeface="Cambria" panose="02040503050406030204" pitchFamily="18" charset="0"/>
              </a:rPr>
              <a:t>still be </a:t>
            </a:r>
            <a:r>
              <a:rPr lang="en-IE" b="1" dirty="0" smtClean="0">
                <a:latin typeface="Cambria" panose="02040503050406030204" pitchFamily="18" charset="0"/>
              </a:rPr>
              <a:t>approved </a:t>
            </a:r>
            <a:r>
              <a:rPr lang="en-IE" b="1" dirty="0">
                <a:latin typeface="Cambria" panose="02040503050406030204" pitchFamily="18" charset="0"/>
              </a:rPr>
              <a:t>by the European Council and the European </a:t>
            </a:r>
            <a:r>
              <a:rPr lang="en-IE" b="1" dirty="0" smtClean="0">
                <a:latin typeface="Cambria" panose="02040503050406030204" pitchFamily="18" charset="0"/>
              </a:rPr>
              <a:t>Parliament, to </a:t>
            </a:r>
            <a:r>
              <a:rPr lang="en-IE" b="1" dirty="0">
                <a:latin typeface="Cambria" panose="02040503050406030204" pitchFamily="18" charset="0"/>
              </a:rPr>
              <a:t>come into effect in 2016. </a:t>
            </a:r>
            <a:endParaRPr lang="en-IE" b="1" dirty="0" smtClean="0">
              <a:latin typeface="Cambria" panose="02040503050406030204" pitchFamily="18" charset="0"/>
            </a:endParaRPr>
          </a:p>
          <a:p>
            <a:pPr marL="0" indent="0" fontAlgn="auto">
              <a:spcAft>
                <a:spcPts val="0"/>
              </a:spcAft>
              <a:buClr>
                <a:schemeClr val="accent1">
                  <a:lumMod val="60000"/>
                  <a:lumOff val="40000"/>
                </a:schemeClr>
              </a:buClr>
              <a:buFont typeface="Arial" pitchFamily="34" charset="0"/>
              <a:buNone/>
              <a:defRPr/>
            </a:pPr>
            <a:endParaRPr lang="en-IE" b="1" dirty="0">
              <a:latin typeface="Cambria" panose="02040503050406030204" pitchFamily="18" charset="0"/>
            </a:endParaRPr>
          </a:p>
          <a:p>
            <a:pPr marL="274320" indent="-274320" fontAlgn="auto">
              <a:spcAft>
                <a:spcPts val="0"/>
              </a:spcAft>
              <a:buClr>
                <a:schemeClr val="accent1">
                  <a:lumMod val="60000"/>
                  <a:lumOff val="40000"/>
                </a:schemeClr>
              </a:buClr>
              <a:buFont typeface="Arial" pitchFamily="34" charset="0"/>
              <a:buChar char="•"/>
              <a:defRPr/>
            </a:pPr>
            <a:r>
              <a:rPr lang="en-IE" b="1" dirty="0" smtClean="0">
                <a:latin typeface="Cambria" panose="02040503050406030204" pitchFamily="18" charset="0"/>
              </a:rPr>
              <a:t>Germany </a:t>
            </a:r>
            <a:r>
              <a:rPr lang="en-IE" b="1" dirty="0">
                <a:latin typeface="Cambria" panose="02040503050406030204" pitchFamily="18" charset="0"/>
              </a:rPr>
              <a:t>and France have indicated that they want to reopen CETA </a:t>
            </a:r>
            <a:r>
              <a:rPr lang="en-IE" b="1" dirty="0" smtClean="0">
                <a:latin typeface="Cambria" panose="02040503050406030204" pitchFamily="18" charset="0"/>
              </a:rPr>
              <a:t>to </a:t>
            </a:r>
            <a:r>
              <a:rPr lang="en-IE" b="1" dirty="0">
                <a:latin typeface="Cambria" panose="02040503050406030204" pitchFamily="18" charset="0"/>
              </a:rPr>
              <a:t>change the ISDS </a:t>
            </a:r>
            <a:r>
              <a:rPr lang="en-IE" b="1" dirty="0" smtClean="0">
                <a:latin typeface="Cambria" panose="02040503050406030204" pitchFamily="18" charset="0"/>
              </a:rPr>
              <a:t>provisions, while Denmark</a:t>
            </a:r>
            <a:r>
              <a:rPr lang="en-IE" b="1" dirty="0">
                <a:latin typeface="Cambria" panose="02040503050406030204" pitchFamily="18" charset="0"/>
              </a:rPr>
              <a:t>, Luxembourg, </a:t>
            </a:r>
            <a:r>
              <a:rPr lang="en-IE" b="1" dirty="0" smtClean="0">
                <a:latin typeface="Cambria" panose="02040503050406030204" pitchFamily="18" charset="0"/>
              </a:rPr>
              <a:t>Netherlands</a:t>
            </a:r>
            <a:r>
              <a:rPr lang="en-IE" b="1" dirty="0">
                <a:latin typeface="Cambria" panose="02040503050406030204" pitchFamily="18" charset="0"/>
              </a:rPr>
              <a:t>, Sweden, Austria, Belgium, Italy and Greece are also </a:t>
            </a:r>
            <a:r>
              <a:rPr lang="en-IE" b="1" dirty="0" smtClean="0">
                <a:latin typeface="Cambria" panose="02040503050406030204" pitchFamily="18" charset="0"/>
              </a:rPr>
              <a:t>concerned.</a:t>
            </a:r>
            <a:endParaRPr lang="en-IE" b="1" dirty="0">
              <a:latin typeface="Cambria" panose="02040503050406030204" pitchFamily="18" charset="0"/>
            </a:endParaRPr>
          </a:p>
        </p:txBody>
      </p:sp>
      <p:pic>
        <p:nvPicPr>
          <p:cNvPr id="60419" name="Picture 2"/>
          <p:cNvPicPr>
            <a:picLocks noChangeAspect="1" noChangeArrowheads="1"/>
          </p:cNvPicPr>
          <p:nvPr/>
        </p:nvPicPr>
        <p:blipFill>
          <a:blip r:embed="rId2"/>
          <a:srcRect/>
          <a:stretch>
            <a:fillRect/>
          </a:stretch>
        </p:blipFill>
        <p:spPr bwMode="auto">
          <a:xfrm>
            <a:off x="3419475" y="5292725"/>
            <a:ext cx="2206625" cy="1085850"/>
          </a:xfrm>
          <a:prstGeom prst="rect">
            <a:avLst/>
          </a:prstGeom>
          <a:noFill/>
          <a:ln w="9525">
            <a:noFill/>
            <a:miter lim="800000"/>
            <a:headEnd/>
            <a:tailEnd/>
          </a:ln>
        </p:spPr>
      </p:pic>
    </p:spTree>
    <p:extLst>
      <p:ext uri="{BB962C8B-B14F-4D97-AF65-F5344CB8AC3E}">
        <p14:creationId xmlns:p14="http://schemas.microsoft.com/office/powerpoint/2010/main" val="239687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Autofit/>
          </a:bodyPr>
          <a:lstStyle/>
          <a:p>
            <a:pPr algn="ctr">
              <a:spcAft>
                <a:spcPts val="0"/>
              </a:spcAft>
              <a:defRPr/>
            </a:pPr>
            <a:r>
              <a:rPr lang="en-IE" sz="4400" dirty="0" smtClean="0">
                <a:solidFill>
                  <a:srgbClr val="FFC000"/>
                </a:solidFill>
                <a:effectLst>
                  <a:outerShdw blurRad="38100" dist="38100" dir="2700000" algn="tl">
                    <a:srgbClr val="000000">
                      <a:alpha val="43137"/>
                    </a:srgbClr>
                  </a:outerShdw>
                </a:effectLst>
                <a:latin typeface="Cambria" panose="02040503050406030204" pitchFamily="18" charset="0"/>
              </a:rPr>
              <a:t/>
            </a:r>
            <a:br>
              <a:rPr lang="en-IE" sz="4400" dirty="0" smtClean="0">
                <a:solidFill>
                  <a:srgbClr val="FFC000"/>
                </a:solidFill>
                <a:effectLst>
                  <a:outerShdw blurRad="38100" dist="38100" dir="2700000" algn="tl">
                    <a:srgbClr val="000000">
                      <a:alpha val="43137"/>
                    </a:srgbClr>
                  </a:outerShdw>
                </a:effectLst>
                <a:latin typeface="Cambria" panose="02040503050406030204" pitchFamily="18" charset="0"/>
              </a:rPr>
            </a:br>
            <a:r>
              <a:rPr lang="en-IE" sz="4400" dirty="0">
                <a:solidFill>
                  <a:srgbClr val="FFC000"/>
                </a:solidFill>
                <a:effectLst>
                  <a:outerShdw blurRad="38100" dist="38100" dir="2700000" algn="tl">
                    <a:srgbClr val="000000">
                      <a:alpha val="43137"/>
                    </a:srgbClr>
                  </a:outerShdw>
                </a:effectLst>
                <a:latin typeface="Cambria" panose="02040503050406030204" pitchFamily="18" charset="0"/>
              </a:rPr>
              <a:t/>
            </a:r>
            <a:br>
              <a:rPr lang="en-IE" sz="4400" dirty="0">
                <a:solidFill>
                  <a:srgbClr val="FFC000"/>
                </a:solidFill>
                <a:effectLst>
                  <a:outerShdw blurRad="38100" dist="38100" dir="2700000" algn="tl">
                    <a:srgbClr val="000000">
                      <a:alpha val="43137"/>
                    </a:srgbClr>
                  </a:outerShdw>
                </a:effectLst>
                <a:latin typeface="Cambria" panose="02040503050406030204" pitchFamily="18" charset="0"/>
              </a:rPr>
            </a:br>
            <a:r>
              <a:rPr lang="en-IE" sz="4400" dirty="0" smtClean="0">
                <a:solidFill>
                  <a:srgbClr val="FFC000"/>
                </a:solidFill>
                <a:effectLst>
                  <a:outerShdw blurRad="38100" dist="38100" dir="2700000" algn="tl">
                    <a:srgbClr val="000000">
                      <a:alpha val="43137"/>
                    </a:srgbClr>
                  </a:outerShdw>
                </a:effectLst>
                <a:latin typeface="Cambria" panose="02040503050406030204" pitchFamily="18" charset="0"/>
              </a:rPr>
              <a:t/>
            </a:r>
            <a:br>
              <a:rPr lang="en-IE" sz="4400" dirty="0" smtClean="0">
                <a:solidFill>
                  <a:srgbClr val="FFC000"/>
                </a:solidFill>
                <a:effectLst>
                  <a:outerShdw blurRad="38100" dist="38100" dir="2700000" algn="tl">
                    <a:srgbClr val="000000">
                      <a:alpha val="43137"/>
                    </a:srgbClr>
                  </a:outerShdw>
                </a:effectLst>
                <a:latin typeface="Cambria" panose="02040503050406030204" pitchFamily="18" charset="0"/>
              </a:rPr>
            </a:br>
            <a:r>
              <a:rPr lang="en-IE" sz="4400" dirty="0" smtClean="0">
                <a:solidFill>
                  <a:srgbClr val="FF0000"/>
                </a:solidFill>
                <a:effectLst>
                  <a:outerShdw blurRad="38100" dist="38100" dir="2700000" algn="tl">
                    <a:srgbClr val="000000">
                      <a:alpha val="43137"/>
                    </a:srgbClr>
                  </a:outerShdw>
                </a:effectLst>
                <a:latin typeface="Cambria" panose="02040503050406030204" pitchFamily="18" charset="0"/>
              </a:rPr>
              <a:t>Regulatory </a:t>
            </a:r>
            <a:r>
              <a:rPr lang="en-IE" sz="4400" dirty="0">
                <a:solidFill>
                  <a:srgbClr val="FF0000"/>
                </a:solidFill>
                <a:effectLst>
                  <a:outerShdw blurRad="38100" dist="38100" dir="2700000" algn="tl">
                    <a:srgbClr val="000000">
                      <a:alpha val="43137"/>
                    </a:srgbClr>
                  </a:outerShdw>
                </a:effectLst>
                <a:latin typeface="Cambria" panose="02040503050406030204" pitchFamily="18" charset="0"/>
              </a:rPr>
              <a:t>convergence </a:t>
            </a:r>
            <a:r>
              <a:rPr lang="en-IE" sz="4400" dirty="0" smtClean="0">
                <a:solidFill>
                  <a:srgbClr val="FF0000"/>
                </a:solidFill>
                <a:effectLst>
                  <a:outerShdw blurRad="38100" dist="38100" dir="2700000" algn="tl">
                    <a:srgbClr val="000000">
                      <a:alpha val="43137"/>
                    </a:srgbClr>
                  </a:outerShdw>
                </a:effectLst>
                <a:latin typeface="Cambria" panose="02040503050406030204" pitchFamily="18" charset="0"/>
              </a:rPr>
              <a:t>- three </a:t>
            </a:r>
            <a:r>
              <a:rPr lang="en-IE" sz="4400" dirty="0">
                <a:solidFill>
                  <a:srgbClr val="FF0000"/>
                </a:solidFill>
                <a:effectLst>
                  <a:outerShdw blurRad="38100" dist="38100" dir="2700000" algn="tl">
                    <a:srgbClr val="000000">
                      <a:alpha val="43137"/>
                    </a:srgbClr>
                  </a:outerShdw>
                </a:effectLst>
                <a:latin typeface="Cambria" panose="02040503050406030204" pitchFamily="18" charset="0"/>
              </a:rPr>
              <a:t>distinct </a:t>
            </a:r>
            <a:r>
              <a:rPr lang="en-IE" sz="4400" dirty="0" smtClean="0">
                <a:solidFill>
                  <a:srgbClr val="FF0000"/>
                </a:solidFill>
                <a:effectLst>
                  <a:outerShdw blurRad="38100" dist="38100" dir="2700000" algn="tl">
                    <a:srgbClr val="000000">
                      <a:alpha val="43137"/>
                    </a:srgbClr>
                  </a:outerShdw>
                </a:effectLst>
                <a:latin typeface="Cambria" panose="02040503050406030204" pitchFamily="18" charset="0"/>
              </a:rPr>
              <a:t>processes</a:t>
            </a:r>
            <a:endParaRPr lang="en-IE" sz="4400"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1"/>
          </p:nvPr>
        </p:nvSpPr>
        <p:spPr>
          <a:xfrm>
            <a:off x="1763688" y="1268760"/>
            <a:ext cx="6861200" cy="5832128"/>
          </a:xfrm>
        </p:spPr>
        <p:txBody>
          <a:bodyPr>
            <a:normAutofit/>
          </a:bodyPr>
          <a:lstStyle/>
          <a:p>
            <a:pPr>
              <a:lnSpc>
                <a:spcPct val="80000"/>
              </a:lnSpc>
            </a:pPr>
            <a:endParaRPr lang="en-IE" sz="2200" b="1" dirty="0" smtClean="0">
              <a:solidFill>
                <a:srgbClr val="FFC000"/>
              </a:solidFill>
              <a:latin typeface="Cambria" pitchFamily="18" charset="0"/>
            </a:endParaRPr>
          </a:p>
          <a:p>
            <a:pPr>
              <a:lnSpc>
                <a:spcPct val="80000"/>
              </a:lnSpc>
            </a:pPr>
            <a:endParaRPr lang="en-IE" sz="2200" b="1" dirty="0">
              <a:solidFill>
                <a:srgbClr val="FFC000"/>
              </a:solidFill>
              <a:latin typeface="Cambria" pitchFamily="18" charset="0"/>
            </a:endParaRPr>
          </a:p>
          <a:p>
            <a:pPr>
              <a:lnSpc>
                <a:spcPct val="80000"/>
              </a:lnSpc>
            </a:pPr>
            <a:endParaRPr lang="en-IE" sz="2800" b="1" dirty="0" smtClean="0">
              <a:solidFill>
                <a:srgbClr val="FFC000"/>
              </a:solidFill>
              <a:latin typeface="Cambria" pitchFamily="18" charset="0"/>
            </a:endParaRPr>
          </a:p>
          <a:p>
            <a:pPr>
              <a:lnSpc>
                <a:spcPct val="80000"/>
              </a:lnSpc>
            </a:pPr>
            <a:r>
              <a:rPr lang="en-IE" sz="2800" b="1" dirty="0" smtClean="0">
                <a:solidFill>
                  <a:schemeClr val="tx1"/>
                </a:solidFill>
                <a:latin typeface="Cambria" pitchFamily="18" charset="0"/>
              </a:rPr>
              <a:t>Mutual recognition</a:t>
            </a:r>
          </a:p>
          <a:p>
            <a:pPr>
              <a:lnSpc>
                <a:spcPct val="80000"/>
              </a:lnSpc>
            </a:pPr>
            <a:endParaRPr lang="en-IE" sz="2800" b="1" dirty="0" smtClean="0">
              <a:solidFill>
                <a:schemeClr val="tx1"/>
              </a:solidFill>
              <a:latin typeface="Cambria" pitchFamily="18" charset="0"/>
            </a:endParaRPr>
          </a:p>
          <a:p>
            <a:pPr>
              <a:lnSpc>
                <a:spcPct val="80000"/>
              </a:lnSpc>
            </a:pPr>
            <a:endParaRPr lang="en-IE" sz="2800" b="1" dirty="0" smtClean="0">
              <a:solidFill>
                <a:schemeClr val="tx1"/>
              </a:solidFill>
              <a:latin typeface="Cambria" pitchFamily="18" charset="0"/>
            </a:endParaRPr>
          </a:p>
          <a:p>
            <a:pPr>
              <a:lnSpc>
                <a:spcPct val="80000"/>
              </a:lnSpc>
            </a:pPr>
            <a:r>
              <a:rPr lang="en-IE" sz="2800" b="1" dirty="0" smtClean="0">
                <a:solidFill>
                  <a:schemeClr val="tx1"/>
                </a:solidFill>
                <a:latin typeface="Cambria" pitchFamily="18" charset="0"/>
              </a:rPr>
              <a:t>Harmonisation</a:t>
            </a:r>
          </a:p>
          <a:p>
            <a:pPr>
              <a:lnSpc>
                <a:spcPct val="80000"/>
              </a:lnSpc>
              <a:buFont typeface="Arial" charset="0"/>
              <a:buNone/>
            </a:pPr>
            <a:r>
              <a:rPr lang="en-IE" sz="2800" b="1" dirty="0" smtClean="0">
                <a:solidFill>
                  <a:schemeClr val="tx1"/>
                </a:solidFill>
                <a:latin typeface="Cambria" pitchFamily="18" charset="0"/>
              </a:rPr>
              <a:t>	</a:t>
            </a:r>
          </a:p>
          <a:p>
            <a:pPr>
              <a:lnSpc>
                <a:spcPct val="80000"/>
              </a:lnSpc>
            </a:pPr>
            <a:endParaRPr lang="en-IE" sz="2800" b="1" dirty="0" smtClean="0">
              <a:solidFill>
                <a:schemeClr val="tx1"/>
              </a:solidFill>
              <a:latin typeface="Cambria" pitchFamily="18" charset="0"/>
            </a:endParaRPr>
          </a:p>
          <a:p>
            <a:pPr>
              <a:lnSpc>
                <a:spcPct val="80000"/>
              </a:lnSpc>
            </a:pPr>
            <a:r>
              <a:rPr lang="en-IE" sz="2800" b="1" dirty="0" smtClean="0">
                <a:solidFill>
                  <a:schemeClr val="tx1"/>
                </a:solidFill>
                <a:latin typeface="Cambria" pitchFamily="18" charset="0"/>
              </a:rPr>
              <a:t>Regulatory cooperation</a:t>
            </a:r>
          </a:p>
          <a:p>
            <a:pPr>
              <a:lnSpc>
                <a:spcPct val="80000"/>
              </a:lnSpc>
              <a:buFont typeface="Arial" charset="0"/>
              <a:buNone/>
            </a:pPr>
            <a:r>
              <a:rPr lang="en-IE" sz="2800" b="1" dirty="0" smtClean="0">
                <a:solidFill>
                  <a:schemeClr val="tx1"/>
                </a:solidFill>
                <a:latin typeface="Cambria"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solidFill>
                  <a:srgbClr val="FF0000"/>
                </a:solidFill>
                <a:effectLst>
                  <a:outerShdw blurRad="38100" dist="38100" dir="2700000" algn="tl">
                    <a:srgbClr val="000000">
                      <a:alpha val="43137"/>
                    </a:srgbClr>
                  </a:outerShdw>
                </a:effectLst>
                <a:latin typeface="Cambria" panose="02040503050406030204" pitchFamily="18" charset="0"/>
              </a:rPr>
              <a:t>Regulatory convergence</a:t>
            </a:r>
            <a:endParaRPr lang="en-IE" dirty="0"/>
          </a:p>
        </p:txBody>
      </p:sp>
      <p:sp>
        <p:nvSpPr>
          <p:cNvPr id="3" name="Content Placeholder 2"/>
          <p:cNvSpPr>
            <a:spLocks noGrp="1"/>
          </p:cNvSpPr>
          <p:nvPr>
            <p:ph idx="1"/>
          </p:nvPr>
        </p:nvSpPr>
        <p:spPr>
          <a:xfrm>
            <a:off x="1043608" y="1844824"/>
            <a:ext cx="7128792" cy="4824536"/>
          </a:xfrm>
        </p:spPr>
        <p:txBody>
          <a:bodyPr/>
          <a:lstStyle/>
          <a:p>
            <a:pPr marL="0" indent="0" algn="ctr">
              <a:lnSpc>
                <a:spcPct val="80000"/>
              </a:lnSpc>
              <a:buNone/>
            </a:pPr>
            <a:r>
              <a:rPr lang="en-IE" sz="2800" b="1" dirty="0">
                <a:solidFill>
                  <a:srgbClr val="FFC000"/>
                </a:solidFill>
                <a:latin typeface="Cambria" pitchFamily="18" charset="0"/>
              </a:rPr>
              <a:t>Mutual </a:t>
            </a:r>
            <a:r>
              <a:rPr lang="en-IE" sz="2800" b="1" dirty="0" smtClean="0">
                <a:solidFill>
                  <a:srgbClr val="FFC000"/>
                </a:solidFill>
                <a:latin typeface="Cambria" pitchFamily="18" charset="0"/>
              </a:rPr>
              <a:t>recognition</a:t>
            </a:r>
            <a:endParaRPr lang="en-IE" sz="2800" b="1" dirty="0">
              <a:solidFill>
                <a:srgbClr val="FFC000"/>
              </a:solidFill>
              <a:latin typeface="Cambria" pitchFamily="18" charset="0"/>
            </a:endParaRPr>
          </a:p>
          <a:p>
            <a:pPr>
              <a:lnSpc>
                <a:spcPct val="80000"/>
              </a:lnSpc>
              <a:buNone/>
            </a:pPr>
            <a:r>
              <a:rPr lang="en-IE" sz="2800" b="1" dirty="0">
                <a:latin typeface="Cambria" pitchFamily="18" charset="0"/>
              </a:rPr>
              <a:t>    </a:t>
            </a:r>
            <a:endParaRPr lang="en-IE" sz="2800" b="1" dirty="0" smtClean="0">
              <a:latin typeface="Cambria" pitchFamily="18" charset="0"/>
            </a:endParaRPr>
          </a:p>
          <a:p>
            <a:pPr>
              <a:lnSpc>
                <a:spcPct val="80000"/>
              </a:lnSpc>
              <a:buNone/>
            </a:pPr>
            <a:r>
              <a:rPr lang="en-IE" sz="2800" b="1" dirty="0">
                <a:solidFill>
                  <a:schemeClr val="tx1"/>
                </a:solidFill>
                <a:latin typeface="Cambria" pitchFamily="18" charset="0"/>
              </a:rPr>
              <a:t>	</a:t>
            </a:r>
            <a:r>
              <a:rPr lang="en-IE" b="1" dirty="0" smtClean="0">
                <a:solidFill>
                  <a:schemeClr val="tx1"/>
                </a:solidFill>
                <a:latin typeface="Cambria" pitchFamily="18" charset="0"/>
              </a:rPr>
              <a:t>Would be implemented between </a:t>
            </a:r>
            <a:r>
              <a:rPr lang="en-IE" b="1" dirty="0">
                <a:solidFill>
                  <a:schemeClr val="tx1"/>
                </a:solidFill>
                <a:latin typeface="Cambria" pitchFamily="18" charset="0"/>
              </a:rPr>
              <a:t>the two trading blocs </a:t>
            </a:r>
            <a:r>
              <a:rPr lang="en-IE" b="1" dirty="0" smtClean="0">
                <a:solidFill>
                  <a:schemeClr val="tx1"/>
                </a:solidFill>
                <a:latin typeface="Cambria" pitchFamily="18" charset="0"/>
              </a:rPr>
              <a:t>for </a:t>
            </a:r>
            <a:r>
              <a:rPr lang="en-IE" b="1" dirty="0">
                <a:solidFill>
                  <a:schemeClr val="tx1"/>
                </a:solidFill>
                <a:latin typeface="Cambria" pitchFamily="18" charset="0"/>
              </a:rPr>
              <a:t>a given set of </a:t>
            </a:r>
            <a:r>
              <a:rPr lang="en-IE" b="1" dirty="0" smtClean="0">
                <a:solidFill>
                  <a:schemeClr val="tx1"/>
                </a:solidFill>
                <a:latin typeface="Cambria" pitchFamily="18" charset="0"/>
              </a:rPr>
              <a:t>– for example – safety standards</a:t>
            </a:r>
            <a:r>
              <a:rPr lang="en-IE" b="1" dirty="0">
                <a:solidFill>
                  <a:schemeClr val="tx1"/>
                </a:solidFill>
                <a:latin typeface="Cambria" pitchFamily="18" charset="0"/>
              </a:rPr>
              <a:t>; a US product that meets the US standards would automatically be allowed into the EU - even if it does not meet EU standards - and vice versa. </a:t>
            </a:r>
            <a:br>
              <a:rPr lang="en-IE" b="1" dirty="0">
                <a:solidFill>
                  <a:schemeClr val="tx1"/>
                </a:solidFill>
                <a:latin typeface="Cambria" pitchFamily="18" charset="0"/>
              </a:rPr>
            </a:br>
            <a:endParaRPr lang="en-IE" b="1" dirty="0">
              <a:solidFill>
                <a:schemeClr val="tx1"/>
              </a:solidFill>
              <a:latin typeface="Cambria" pitchFamily="18" charset="0"/>
            </a:endParaRPr>
          </a:p>
          <a:p>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5157192"/>
            <a:ext cx="25622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02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778098"/>
          </a:xfrm>
        </p:spPr>
        <p:txBody>
          <a:bodyPr/>
          <a:lstStyle/>
          <a:p>
            <a:pPr algn="ctr"/>
            <a:r>
              <a:rPr lang="en-IE" dirty="0">
                <a:solidFill>
                  <a:srgbClr val="FF0000"/>
                </a:solidFill>
                <a:effectLst>
                  <a:outerShdw blurRad="38100" dist="38100" dir="2700000" algn="tl">
                    <a:srgbClr val="000000">
                      <a:alpha val="43137"/>
                    </a:srgbClr>
                  </a:outerShdw>
                </a:effectLst>
                <a:latin typeface="Cambria" panose="02040503050406030204" pitchFamily="18" charset="0"/>
              </a:rPr>
              <a:t>Regulatory convergence</a:t>
            </a:r>
            <a:endParaRPr lang="en-IE" dirty="0"/>
          </a:p>
        </p:txBody>
      </p:sp>
      <p:sp>
        <p:nvSpPr>
          <p:cNvPr id="3" name="Content Placeholder 2"/>
          <p:cNvSpPr>
            <a:spLocks noGrp="1"/>
          </p:cNvSpPr>
          <p:nvPr>
            <p:ph idx="1"/>
          </p:nvPr>
        </p:nvSpPr>
        <p:spPr>
          <a:xfrm>
            <a:off x="827584" y="908720"/>
            <a:ext cx="7488832" cy="5217443"/>
          </a:xfrm>
        </p:spPr>
        <p:txBody>
          <a:bodyPr/>
          <a:lstStyle/>
          <a:p>
            <a:pPr marL="0" indent="0">
              <a:lnSpc>
                <a:spcPct val="80000"/>
              </a:lnSpc>
              <a:buNone/>
            </a:pPr>
            <a:endParaRPr lang="en-IE" sz="2800" b="1" dirty="0" smtClean="0">
              <a:solidFill>
                <a:srgbClr val="FFC000"/>
              </a:solidFill>
              <a:latin typeface="Cambria" pitchFamily="18" charset="0"/>
            </a:endParaRPr>
          </a:p>
          <a:p>
            <a:pPr marL="0" indent="0" algn="ctr">
              <a:lnSpc>
                <a:spcPct val="80000"/>
              </a:lnSpc>
              <a:buNone/>
            </a:pPr>
            <a:r>
              <a:rPr lang="en-IE" sz="2800" b="1" dirty="0" smtClean="0">
                <a:solidFill>
                  <a:srgbClr val="FFC000"/>
                </a:solidFill>
                <a:latin typeface="Cambria" pitchFamily="18" charset="0"/>
              </a:rPr>
              <a:t>Harmonisation</a:t>
            </a:r>
            <a:endParaRPr lang="en-IE" b="1" dirty="0" smtClean="0">
              <a:latin typeface="Cambria" pitchFamily="18" charset="0"/>
            </a:endParaRPr>
          </a:p>
          <a:p>
            <a:pPr>
              <a:lnSpc>
                <a:spcPct val="80000"/>
              </a:lnSpc>
              <a:buNone/>
            </a:pPr>
            <a:r>
              <a:rPr lang="en-IE" b="1" dirty="0">
                <a:solidFill>
                  <a:schemeClr val="tx1"/>
                </a:solidFill>
                <a:latin typeface="Cambria" pitchFamily="18" charset="0"/>
              </a:rPr>
              <a:t>	</a:t>
            </a:r>
            <a:r>
              <a:rPr lang="en-IE" b="1" dirty="0" smtClean="0">
                <a:solidFill>
                  <a:schemeClr val="tx1"/>
                </a:solidFill>
                <a:latin typeface="Cambria" pitchFamily="18" charset="0"/>
              </a:rPr>
              <a:t>After </a:t>
            </a:r>
            <a:r>
              <a:rPr lang="en-IE" b="1" dirty="0">
                <a:solidFill>
                  <a:schemeClr val="tx1"/>
                </a:solidFill>
                <a:latin typeface="Cambria" pitchFamily="18" charset="0"/>
              </a:rPr>
              <a:t>US standards on pesticides, for example, are accepted by the EU for products that it imports, the next step for the industry is to get those standards in the EU down to the same lower level. For instance, the pesticide lobby document demands "significant harmonisation" between the US and EU rules for establishing limits for how much of a pesticide can remain in food and feed products.</a:t>
            </a:r>
          </a:p>
          <a:p>
            <a:pPr>
              <a:lnSpc>
                <a:spcPct val="80000"/>
              </a:lnSpc>
              <a:buNone/>
            </a:pPr>
            <a:r>
              <a:rPr lang="en-IE" b="1" dirty="0">
                <a:latin typeface="Cambria" pitchFamily="18" charset="0"/>
              </a:rPr>
              <a:t> </a:t>
            </a:r>
          </a:p>
          <a:p>
            <a:endParaRPr lang="en-IE"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736"/>
          <a:stretch/>
        </p:blipFill>
        <p:spPr bwMode="auto">
          <a:xfrm>
            <a:off x="2692439" y="4725144"/>
            <a:ext cx="4562872" cy="164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40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ctr"/>
            <a:r>
              <a:rPr lang="en-IE" dirty="0">
                <a:solidFill>
                  <a:srgbClr val="FF0000"/>
                </a:solidFill>
                <a:effectLst>
                  <a:outerShdw blurRad="38100" dist="38100" dir="2700000" algn="tl">
                    <a:srgbClr val="000000">
                      <a:alpha val="43137"/>
                    </a:srgbClr>
                  </a:outerShdw>
                </a:effectLst>
                <a:latin typeface="Cambria" panose="02040503050406030204" pitchFamily="18" charset="0"/>
              </a:rPr>
              <a:t>Regulatory convergence</a:t>
            </a:r>
            <a:endParaRPr lang="en-IE" dirty="0"/>
          </a:p>
        </p:txBody>
      </p:sp>
      <p:sp>
        <p:nvSpPr>
          <p:cNvPr id="3" name="Content Placeholder 2"/>
          <p:cNvSpPr>
            <a:spLocks noGrp="1"/>
          </p:cNvSpPr>
          <p:nvPr>
            <p:ph idx="1"/>
          </p:nvPr>
        </p:nvSpPr>
        <p:spPr>
          <a:xfrm>
            <a:off x="827584" y="1268760"/>
            <a:ext cx="7416824" cy="5184576"/>
          </a:xfrm>
        </p:spPr>
        <p:txBody>
          <a:bodyPr/>
          <a:lstStyle/>
          <a:p>
            <a:pPr marL="0" indent="0" algn="ctr">
              <a:lnSpc>
                <a:spcPct val="80000"/>
              </a:lnSpc>
              <a:buNone/>
            </a:pPr>
            <a:r>
              <a:rPr lang="en-IE" sz="2800" b="1" dirty="0" smtClean="0">
                <a:solidFill>
                  <a:srgbClr val="FFC000"/>
                </a:solidFill>
                <a:latin typeface="Cambria" pitchFamily="18" charset="0"/>
              </a:rPr>
              <a:t>Regulatory </a:t>
            </a:r>
            <a:r>
              <a:rPr lang="en-IE" sz="2800" b="1" dirty="0" smtClean="0">
                <a:solidFill>
                  <a:srgbClr val="FFC000"/>
                </a:solidFill>
                <a:latin typeface="Cambria" pitchFamily="18" charset="0"/>
              </a:rPr>
              <a:t>cooperation </a:t>
            </a:r>
            <a:endParaRPr lang="en-IE" sz="2800" b="1" dirty="0">
              <a:solidFill>
                <a:srgbClr val="FFC000"/>
              </a:solidFill>
              <a:latin typeface="Cambria" pitchFamily="18" charset="0"/>
            </a:endParaRPr>
          </a:p>
          <a:p>
            <a:pPr algn="ctr">
              <a:lnSpc>
                <a:spcPct val="80000"/>
              </a:lnSpc>
              <a:buNone/>
            </a:pPr>
            <a:r>
              <a:rPr lang="en-IE" b="1" dirty="0">
                <a:latin typeface="Cambria" pitchFamily="18" charset="0"/>
              </a:rPr>
              <a:t>	</a:t>
            </a:r>
            <a:endParaRPr lang="en-IE" b="1" dirty="0" smtClean="0">
              <a:latin typeface="Cambria" pitchFamily="18" charset="0"/>
            </a:endParaRPr>
          </a:p>
          <a:p>
            <a:pPr>
              <a:lnSpc>
                <a:spcPct val="80000"/>
              </a:lnSpc>
              <a:buNone/>
            </a:pPr>
            <a:r>
              <a:rPr lang="en-IE" b="1" dirty="0">
                <a:solidFill>
                  <a:schemeClr val="tx1"/>
                </a:solidFill>
                <a:latin typeface="Cambria" pitchFamily="18" charset="0"/>
              </a:rPr>
              <a:t>	</a:t>
            </a:r>
            <a:r>
              <a:rPr lang="en-IE" b="1" dirty="0" smtClean="0">
                <a:solidFill>
                  <a:schemeClr val="tx1"/>
                </a:solidFill>
                <a:latin typeface="Cambria" pitchFamily="18" charset="0"/>
              </a:rPr>
              <a:t>Under </a:t>
            </a:r>
            <a:r>
              <a:rPr lang="en-IE" b="1" dirty="0">
                <a:solidFill>
                  <a:schemeClr val="tx1"/>
                </a:solidFill>
                <a:latin typeface="Cambria" pitchFamily="18" charset="0"/>
              </a:rPr>
              <a:t>TTIP’s chapter on 'regulatory cooperation', any future measure that could lead us towards – for example - a more sustainable food </a:t>
            </a:r>
            <a:r>
              <a:rPr lang="en-IE" b="1" dirty="0" smtClean="0">
                <a:solidFill>
                  <a:schemeClr val="tx1"/>
                </a:solidFill>
                <a:latin typeface="Cambria" pitchFamily="18" charset="0"/>
              </a:rPr>
              <a:t>system or beneficial health – related regulations, </a:t>
            </a:r>
            <a:r>
              <a:rPr lang="en-IE" b="1" dirty="0">
                <a:solidFill>
                  <a:schemeClr val="tx1"/>
                </a:solidFill>
                <a:latin typeface="Cambria" pitchFamily="18" charset="0"/>
              </a:rPr>
              <a:t>could be deemed 'barriers to trade' and </a:t>
            </a:r>
            <a:r>
              <a:rPr lang="en-IE" b="1" dirty="0" smtClean="0">
                <a:solidFill>
                  <a:schemeClr val="tx1"/>
                </a:solidFill>
                <a:latin typeface="Cambria" pitchFamily="18" charset="0"/>
              </a:rPr>
              <a:t>implementation could be </a:t>
            </a:r>
            <a:r>
              <a:rPr lang="en-IE" b="1" dirty="0">
                <a:solidFill>
                  <a:schemeClr val="tx1"/>
                </a:solidFill>
                <a:latin typeface="Cambria" pitchFamily="18" charset="0"/>
              </a:rPr>
              <a:t>refused before </a:t>
            </a:r>
            <a:r>
              <a:rPr lang="en-IE" b="1" dirty="0" smtClean="0">
                <a:solidFill>
                  <a:schemeClr val="tx1"/>
                </a:solidFill>
                <a:latin typeface="Cambria" pitchFamily="18" charset="0"/>
              </a:rPr>
              <a:t>they see </a:t>
            </a:r>
            <a:r>
              <a:rPr lang="en-IE" b="1" dirty="0">
                <a:solidFill>
                  <a:schemeClr val="tx1"/>
                </a:solidFill>
                <a:latin typeface="Cambria" pitchFamily="18" charset="0"/>
              </a:rPr>
              <a:t>the light of day.</a:t>
            </a:r>
          </a:p>
          <a:p>
            <a:endParaRPr lang="en-IE"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517"/>
          <a:stretch/>
        </p:blipFill>
        <p:spPr bwMode="auto">
          <a:xfrm>
            <a:off x="2339752" y="4437112"/>
            <a:ext cx="4009628" cy="151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5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FF0000"/>
                </a:solidFill>
                <a:latin typeface="Arial Black" panose="020B0A04020102020204" pitchFamily="34" charset="0"/>
              </a:rPr>
              <a:t>The Regulatory Cooperation Council (RCC)</a:t>
            </a:r>
            <a:endParaRPr lang="en-IE" dirty="0"/>
          </a:p>
        </p:txBody>
      </p:sp>
      <p:sp>
        <p:nvSpPr>
          <p:cNvPr id="3" name="Content Placeholder 2"/>
          <p:cNvSpPr>
            <a:spLocks noGrp="1"/>
          </p:cNvSpPr>
          <p:nvPr>
            <p:ph idx="1"/>
          </p:nvPr>
        </p:nvSpPr>
        <p:spPr>
          <a:xfrm>
            <a:off x="827584" y="1412776"/>
            <a:ext cx="7560840" cy="4713387"/>
          </a:xfrm>
        </p:spPr>
        <p:txBody>
          <a:bodyPr/>
          <a:lstStyle/>
          <a:p>
            <a:endParaRPr lang="en-US" sz="2000" b="1" dirty="0" smtClean="0">
              <a:solidFill>
                <a:schemeClr val="accent3">
                  <a:lumMod val="20000"/>
                  <a:lumOff val="80000"/>
                </a:schemeClr>
              </a:solidFill>
            </a:endParaRPr>
          </a:p>
          <a:p>
            <a:r>
              <a:rPr lang="en-US" sz="2000" b="1" dirty="0" smtClean="0">
                <a:solidFill>
                  <a:schemeClr val="accent3">
                    <a:lumMod val="20000"/>
                    <a:lumOff val="80000"/>
                  </a:schemeClr>
                </a:solidFill>
              </a:rPr>
              <a:t>The </a:t>
            </a:r>
            <a:r>
              <a:rPr lang="en-US" sz="2000" b="1" dirty="0">
                <a:solidFill>
                  <a:schemeClr val="accent3">
                    <a:lumMod val="20000"/>
                    <a:lumOff val="80000"/>
                  </a:schemeClr>
                </a:solidFill>
              </a:rPr>
              <a:t>RCC would include ‘a streamlined procedure to amend the sectoral annexes of TTIP or add new ones, through a simplified mechanism </a:t>
            </a:r>
            <a:r>
              <a:rPr lang="en-US" sz="2000" b="1" u="sng" dirty="0">
                <a:solidFill>
                  <a:schemeClr val="accent2">
                    <a:lumMod val="60000"/>
                    <a:lumOff val="40000"/>
                  </a:schemeClr>
                </a:solidFill>
              </a:rPr>
              <a:t>not entailing domestic ratification procedures’.  </a:t>
            </a:r>
            <a:r>
              <a:rPr lang="en-US" sz="2000" b="1" dirty="0">
                <a:solidFill>
                  <a:schemeClr val="accent3">
                    <a:lumMod val="20000"/>
                    <a:lumOff val="80000"/>
                  </a:schemeClr>
                </a:solidFill>
              </a:rPr>
              <a:t>This leaves little scope for democratic control over regulatory decisions.</a:t>
            </a:r>
          </a:p>
          <a:p>
            <a:endParaRPr lang="en-US" sz="2000" b="1" dirty="0" smtClean="0">
              <a:solidFill>
                <a:schemeClr val="accent3">
                  <a:lumMod val="20000"/>
                  <a:lumOff val="80000"/>
                </a:schemeClr>
              </a:solidFill>
            </a:endParaRPr>
          </a:p>
          <a:p>
            <a:r>
              <a:rPr lang="en-US" sz="2000" b="1" dirty="0" smtClean="0">
                <a:solidFill>
                  <a:schemeClr val="accent3">
                    <a:lumMod val="20000"/>
                    <a:lumOff val="80000"/>
                  </a:schemeClr>
                </a:solidFill>
              </a:rPr>
              <a:t>A </a:t>
            </a:r>
            <a:r>
              <a:rPr lang="en-US" sz="2000" b="1" dirty="0">
                <a:solidFill>
                  <a:schemeClr val="accent3">
                    <a:lumMod val="20000"/>
                    <a:lumOff val="80000"/>
                  </a:schemeClr>
                </a:solidFill>
              </a:rPr>
              <a:t>‘multi-stakeholder advisory committee’ is ‘to regularly meet and </a:t>
            </a:r>
            <a:r>
              <a:rPr lang="en-US" sz="2000" b="1" i="1" dirty="0">
                <a:solidFill>
                  <a:schemeClr val="accent3">
                    <a:lumMod val="20000"/>
                    <a:lumOff val="80000"/>
                  </a:schemeClr>
                </a:solidFill>
              </a:rPr>
              <a:t>work with ... the regulators in crafting regulatory measures or in taking decisions on </a:t>
            </a:r>
            <a:r>
              <a:rPr lang="en-US" sz="2000" b="1" dirty="0">
                <a:solidFill>
                  <a:schemeClr val="accent3">
                    <a:lumMod val="20000"/>
                    <a:lumOff val="80000"/>
                  </a:schemeClr>
                </a:solidFill>
              </a:rPr>
              <a:t>how to further compatibility of existing </a:t>
            </a:r>
            <a:r>
              <a:rPr lang="en-US" b="1" dirty="0">
                <a:solidFill>
                  <a:schemeClr val="accent3">
                    <a:lumMod val="20000"/>
                    <a:lumOff val="80000"/>
                  </a:schemeClr>
                </a:solidFill>
              </a:rPr>
              <a:t>ones.</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4670734"/>
            <a:ext cx="2197185" cy="1676483"/>
          </a:xfrm>
          <a:prstGeom prst="rect">
            <a:avLst/>
          </a:prstGeom>
        </p:spPr>
      </p:pic>
    </p:spTree>
    <p:extLst>
      <p:ext uri="{BB962C8B-B14F-4D97-AF65-F5344CB8AC3E}">
        <p14:creationId xmlns:p14="http://schemas.microsoft.com/office/powerpoint/2010/main" val="1452928978"/>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Thatch</Template>
  <TotalTime>14970</TotalTime>
  <Words>2740</Words>
  <Application>Microsoft Office PowerPoint</Application>
  <PresentationFormat>On-screen Show (4:3)</PresentationFormat>
  <Paragraphs>326</Paragraphs>
  <Slides>43</Slides>
  <Notes>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Thatch</vt:lpstr>
      <vt:lpstr> TTIP/CETA/TISA</vt:lpstr>
      <vt:lpstr>Is TTIP a Trade Deal?</vt:lpstr>
      <vt:lpstr>Is TTIP a Trade Deal?</vt:lpstr>
      <vt:lpstr>Regulatory convergence; as threatening as ISDS!</vt:lpstr>
      <vt:lpstr>   Regulatory convergence - three distinct processes</vt:lpstr>
      <vt:lpstr>Regulatory convergence</vt:lpstr>
      <vt:lpstr>Regulatory convergence</vt:lpstr>
      <vt:lpstr>Regulatory convergence</vt:lpstr>
      <vt:lpstr>The Regulatory Cooperation Council (RCC)</vt:lpstr>
      <vt:lpstr>Regulatory Cooperation is as BIG a threat as ISDS!!! </vt:lpstr>
      <vt:lpstr>TTIPING HIS CAP!</vt:lpstr>
      <vt:lpstr>The Precautionary Principle.</vt:lpstr>
      <vt:lpstr>It makes sense!</vt:lpstr>
      <vt:lpstr>The Precautionary Principle.</vt:lpstr>
      <vt:lpstr>The Privatisation Agenda!</vt:lpstr>
      <vt:lpstr>The Privatisation Agenda</vt:lpstr>
      <vt:lpstr>Reservations Applicable to Ireland CETA ( EU Annex 2: 4th August 2012)</vt:lpstr>
      <vt:lpstr>.</vt:lpstr>
      <vt:lpstr>Labour Standards</vt:lpstr>
      <vt:lpstr>What about Jobs?</vt:lpstr>
      <vt:lpstr>   What about Jobs?</vt:lpstr>
      <vt:lpstr>And wages?</vt:lpstr>
      <vt:lpstr>The CEPR MODEL (CGE)</vt:lpstr>
      <vt:lpstr>The CEPR MODEL (CGE)</vt:lpstr>
      <vt:lpstr>Measuring the impact of the elimination of non-tariff barriers (NTBs).</vt:lpstr>
      <vt:lpstr>Down with regulation!</vt:lpstr>
      <vt:lpstr>An Introduction to TISA</vt:lpstr>
      <vt:lpstr>An Introduction to TISA</vt:lpstr>
      <vt:lpstr>An Introduction to TISA</vt:lpstr>
      <vt:lpstr>TISA – TTIP on Steroids</vt:lpstr>
      <vt:lpstr>TTIP, TISA and CETA should be scrapped</vt:lpstr>
      <vt:lpstr>“I sometimes find it difficult to convey how utterly boring trade negotiations are. And …. those who now follow the trade negotiations are discovering just how boring they are. And they are therefore convinced that we are hiding something from them, because there must be something more exciting going on.” ( ((David O'Sullivan, EU Ambassador to the US on TTIP)</vt:lpstr>
      <vt:lpstr>Scrap TTIP, TISA and CETA </vt:lpstr>
      <vt:lpstr>TEEU Biennial Delegate Conference 2014 Motion</vt:lpstr>
      <vt:lpstr> The People’s Movement </vt:lpstr>
      <vt:lpstr>.</vt:lpstr>
      <vt:lpstr>FDI - Foreign Direct Investment</vt:lpstr>
      <vt:lpstr>It could be rough!</vt:lpstr>
      <vt:lpstr>Measuring the impact of the elimination of non-tariff barriers (NTBs).</vt:lpstr>
      <vt:lpstr>Measuring the impact of the elimination of non-tariff barriers (NTBs).</vt:lpstr>
      <vt:lpstr>Measuring the impact of the elimination of non-tariff barriers (NTBs).</vt:lpstr>
      <vt:lpstr>The EU’s figures are not very convincing!</vt:lpstr>
      <vt:lpstr>  And what’s happening to CETA?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TTIP/CETA</dc:title>
  <dc:creator>frank keoghan</dc:creator>
  <cp:lastModifiedBy>frank keoghan</cp:lastModifiedBy>
  <cp:revision>190</cp:revision>
  <cp:lastPrinted>2014-12-08T11:14:16Z</cp:lastPrinted>
  <dcterms:created xsi:type="dcterms:W3CDTF">2014-12-05T10:38:29Z</dcterms:created>
  <dcterms:modified xsi:type="dcterms:W3CDTF">2015-09-11T15:22:33Z</dcterms:modified>
</cp:coreProperties>
</file>